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19" showSpecialPlsOnTitleSld="0" saveSubsetFonts="1" autoCompressPictures="0">
  <p:sldMasterIdLst>
    <p:sldMasterId id="2147483648" r:id="rId1"/>
  </p:sldMasterIdLst>
  <p:notesMasterIdLst>
    <p:notesMasterId r:id="rId28"/>
  </p:notesMasterIdLst>
  <p:sldIdLst>
    <p:sldId id="256" r:id="rId2"/>
    <p:sldId id="257" r:id="rId3"/>
    <p:sldId id="258" r:id="rId4"/>
    <p:sldId id="261" r:id="rId5"/>
    <p:sldId id="260" r:id="rId6"/>
    <p:sldId id="262" r:id="rId7"/>
    <p:sldId id="263" r:id="rId8"/>
    <p:sldId id="264" r:id="rId9"/>
    <p:sldId id="276" r:id="rId10"/>
    <p:sldId id="268" r:id="rId11"/>
    <p:sldId id="272" r:id="rId12"/>
    <p:sldId id="273" r:id="rId13"/>
    <p:sldId id="274" r:id="rId14"/>
    <p:sldId id="275" r:id="rId15"/>
    <p:sldId id="265" r:id="rId16"/>
    <p:sldId id="266" r:id="rId17"/>
    <p:sldId id="282" r:id="rId18"/>
    <p:sldId id="280" r:id="rId19"/>
    <p:sldId id="277" r:id="rId20"/>
    <p:sldId id="281" r:id="rId21"/>
    <p:sldId id="267" r:id="rId22"/>
    <p:sldId id="269" r:id="rId23"/>
    <p:sldId id="278" r:id="rId24"/>
    <p:sldId id="271" r:id="rId25"/>
    <p:sldId id="270"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nia ortiz" initials="ko" lastIdx="1" clrIdx="0">
    <p:extLst>
      <p:ext uri="{19B8F6BF-5375-455C-9EA6-DF929625EA0E}">
        <p15:presenceInfo xmlns:p15="http://schemas.microsoft.com/office/powerpoint/2012/main" userId="a54c752a08ece1d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3B2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44"/>
    <p:restoredTop sz="77563"/>
  </p:normalViewPr>
  <p:slideViewPr>
    <p:cSldViewPr snapToGrid="0" snapToObjects="1">
      <p:cViewPr varScale="1">
        <p:scale>
          <a:sx n="100" d="100"/>
          <a:sy n="100" d="100"/>
        </p:scale>
        <p:origin x="1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0-02T16:06:59.149" idx="1">
    <p:pos x="7152" y="1150"/>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BF766-9CBF-C947-84B1-B45D82A69A80}" type="datetimeFigureOut">
              <a:rPr lang="en-US" smtClean="0"/>
              <a:t>10/4/19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D327-3580-2B43-AA00-C371A051BDB7}" type="slidenum">
              <a:rPr lang="en-US" smtClean="0"/>
              <a:t>‹#›</a:t>
            </a:fld>
            <a:endParaRPr lang="en-US"/>
          </a:p>
        </p:txBody>
      </p:sp>
    </p:spTree>
    <p:extLst>
      <p:ext uri="{BB962C8B-B14F-4D97-AF65-F5344CB8AC3E}">
        <p14:creationId xmlns:p14="http://schemas.microsoft.com/office/powerpoint/2010/main" val="3099702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20</a:t>
            </a:fld>
            <a:endParaRPr lang="en-US"/>
          </a:p>
        </p:txBody>
      </p:sp>
    </p:spTree>
    <p:extLst>
      <p:ext uri="{BB962C8B-B14F-4D97-AF65-F5344CB8AC3E}">
        <p14:creationId xmlns:p14="http://schemas.microsoft.com/office/powerpoint/2010/main" val="3623122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39</a:t>
            </a:fld>
            <a:endParaRPr lang="en-US"/>
          </a:p>
        </p:txBody>
      </p:sp>
    </p:spTree>
    <p:extLst>
      <p:ext uri="{BB962C8B-B14F-4D97-AF65-F5344CB8AC3E}">
        <p14:creationId xmlns:p14="http://schemas.microsoft.com/office/powerpoint/2010/main" val="3886446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40</a:t>
            </a:fld>
            <a:endParaRPr lang="en-US"/>
          </a:p>
        </p:txBody>
      </p:sp>
    </p:spTree>
    <p:extLst>
      <p:ext uri="{BB962C8B-B14F-4D97-AF65-F5344CB8AC3E}">
        <p14:creationId xmlns:p14="http://schemas.microsoft.com/office/powerpoint/2010/main" val="1757075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41</a:t>
            </a:fld>
            <a:endParaRPr lang="en-US"/>
          </a:p>
        </p:txBody>
      </p:sp>
    </p:spTree>
    <p:extLst>
      <p:ext uri="{BB962C8B-B14F-4D97-AF65-F5344CB8AC3E}">
        <p14:creationId xmlns:p14="http://schemas.microsoft.com/office/powerpoint/2010/main" val="39372965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42</a:t>
            </a:fld>
            <a:endParaRPr lang="en-US"/>
          </a:p>
        </p:txBody>
      </p:sp>
    </p:spTree>
    <p:extLst>
      <p:ext uri="{BB962C8B-B14F-4D97-AF65-F5344CB8AC3E}">
        <p14:creationId xmlns:p14="http://schemas.microsoft.com/office/powerpoint/2010/main" val="2996363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43</a:t>
            </a:fld>
            <a:endParaRPr lang="en-US"/>
          </a:p>
        </p:txBody>
      </p:sp>
    </p:spTree>
    <p:extLst>
      <p:ext uri="{BB962C8B-B14F-4D97-AF65-F5344CB8AC3E}">
        <p14:creationId xmlns:p14="http://schemas.microsoft.com/office/powerpoint/2010/main" val="332176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44</a:t>
            </a:fld>
            <a:endParaRPr lang="en-US"/>
          </a:p>
        </p:txBody>
      </p:sp>
    </p:spTree>
    <p:extLst>
      <p:ext uri="{BB962C8B-B14F-4D97-AF65-F5344CB8AC3E}">
        <p14:creationId xmlns:p14="http://schemas.microsoft.com/office/powerpoint/2010/main" val="3195129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22</a:t>
            </a:fld>
            <a:endParaRPr lang="en-US"/>
          </a:p>
        </p:txBody>
      </p:sp>
    </p:spTree>
    <p:extLst>
      <p:ext uri="{BB962C8B-B14F-4D97-AF65-F5344CB8AC3E}">
        <p14:creationId xmlns:p14="http://schemas.microsoft.com/office/powerpoint/2010/main" val="2132304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a:t>
            </a:r>
          </a:p>
        </p:txBody>
      </p:sp>
      <p:sp>
        <p:nvSpPr>
          <p:cNvPr id="4" name="Slide Number Placeholder 3"/>
          <p:cNvSpPr>
            <a:spLocks noGrp="1"/>
          </p:cNvSpPr>
          <p:nvPr>
            <p:ph type="sldNum" sz="quarter" idx="5"/>
          </p:nvPr>
        </p:nvSpPr>
        <p:spPr/>
        <p:txBody>
          <a:bodyPr/>
          <a:lstStyle/>
          <a:p>
            <a:fld id="{C30ED327-3580-2B43-AA00-C371A051BDB7}" type="slidenum">
              <a:rPr lang="en-US" smtClean="0"/>
              <a:t>23</a:t>
            </a:fld>
            <a:endParaRPr lang="en-US"/>
          </a:p>
        </p:txBody>
      </p:sp>
    </p:spTree>
    <p:extLst>
      <p:ext uri="{BB962C8B-B14F-4D97-AF65-F5344CB8AC3E}">
        <p14:creationId xmlns:p14="http://schemas.microsoft.com/office/powerpoint/2010/main" val="683483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25</a:t>
            </a:fld>
            <a:endParaRPr lang="en-US"/>
          </a:p>
        </p:txBody>
      </p:sp>
    </p:spTree>
    <p:extLst>
      <p:ext uri="{BB962C8B-B14F-4D97-AF65-F5344CB8AC3E}">
        <p14:creationId xmlns:p14="http://schemas.microsoft.com/office/powerpoint/2010/main" val="2902312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34</a:t>
            </a:fld>
            <a:endParaRPr lang="en-US"/>
          </a:p>
        </p:txBody>
      </p:sp>
    </p:spTree>
    <p:extLst>
      <p:ext uri="{BB962C8B-B14F-4D97-AF65-F5344CB8AC3E}">
        <p14:creationId xmlns:p14="http://schemas.microsoft.com/office/powerpoint/2010/main" val="693715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35</a:t>
            </a:fld>
            <a:endParaRPr lang="en-US"/>
          </a:p>
        </p:txBody>
      </p:sp>
    </p:spTree>
    <p:extLst>
      <p:ext uri="{BB962C8B-B14F-4D97-AF65-F5344CB8AC3E}">
        <p14:creationId xmlns:p14="http://schemas.microsoft.com/office/powerpoint/2010/main" val="7312816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36</a:t>
            </a:fld>
            <a:endParaRPr lang="en-US"/>
          </a:p>
        </p:txBody>
      </p:sp>
    </p:spTree>
    <p:extLst>
      <p:ext uri="{BB962C8B-B14F-4D97-AF65-F5344CB8AC3E}">
        <p14:creationId xmlns:p14="http://schemas.microsoft.com/office/powerpoint/2010/main" val="1565925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37</a:t>
            </a:fld>
            <a:endParaRPr lang="en-US"/>
          </a:p>
        </p:txBody>
      </p:sp>
    </p:spTree>
    <p:extLst>
      <p:ext uri="{BB962C8B-B14F-4D97-AF65-F5344CB8AC3E}">
        <p14:creationId xmlns:p14="http://schemas.microsoft.com/office/powerpoint/2010/main" val="203881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38</a:t>
            </a:fld>
            <a:endParaRPr lang="en-US"/>
          </a:p>
        </p:txBody>
      </p:sp>
    </p:spTree>
    <p:extLst>
      <p:ext uri="{BB962C8B-B14F-4D97-AF65-F5344CB8AC3E}">
        <p14:creationId xmlns:p14="http://schemas.microsoft.com/office/powerpoint/2010/main" val="1274117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F59B-CC75-C94C-A622-3F02831C8D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3D079D-2FA5-6A4E-9073-3A17095BE0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B9F3A6-FAB4-A247-9305-30D877AE8718}"/>
              </a:ext>
            </a:extLst>
          </p:cNvPr>
          <p:cNvSpPr>
            <a:spLocks noGrp="1"/>
          </p:cNvSpPr>
          <p:nvPr>
            <p:ph type="dt" sz="half" idx="10"/>
          </p:nvPr>
        </p:nvSpPr>
        <p:spPr/>
        <p:txBody>
          <a:bodyPr/>
          <a:lstStyle/>
          <a:p>
            <a:fld id="{43A489D5-3166-1D4C-AF1B-F2E5AF036DC2}" type="datetime1">
              <a:rPr lang="en-US" smtClean="0"/>
              <a:t>10/4/19</a:t>
            </a:fld>
            <a:endParaRPr lang="en-US"/>
          </a:p>
        </p:txBody>
      </p:sp>
      <p:sp>
        <p:nvSpPr>
          <p:cNvPr id="5" name="Footer Placeholder 4">
            <a:extLst>
              <a:ext uri="{FF2B5EF4-FFF2-40B4-BE49-F238E27FC236}">
                <a16:creationId xmlns:a16="http://schemas.microsoft.com/office/drawing/2014/main" id="{E77D882A-75F5-C94A-8378-7CC491AF5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F4043-FBD1-8B4C-89CE-968A0A3B9C66}"/>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562169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8C37-83FE-5A4E-AA12-4236D0DBFB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A4C3A1-B17F-044B-BEC0-1DE9983806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2FC77A-5999-D341-997A-84A8B7B2CAE4}"/>
              </a:ext>
            </a:extLst>
          </p:cNvPr>
          <p:cNvSpPr>
            <a:spLocks noGrp="1"/>
          </p:cNvSpPr>
          <p:nvPr>
            <p:ph type="dt" sz="half" idx="10"/>
          </p:nvPr>
        </p:nvSpPr>
        <p:spPr/>
        <p:txBody>
          <a:bodyPr/>
          <a:lstStyle/>
          <a:p>
            <a:fld id="{7282263B-B2A5-134C-B281-E967F57CD828}" type="datetime1">
              <a:rPr lang="en-US" smtClean="0"/>
              <a:t>10/4/19</a:t>
            </a:fld>
            <a:endParaRPr lang="en-US"/>
          </a:p>
        </p:txBody>
      </p:sp>
      <p:sp>
        <p:nvSpPr>
          <p:cNvPr id="5" name="Footer Placeholder 4">
            <a:extLst>
              <a:ext uri="{FF2B5EF4-FFF2-40B4-BE49-F238E27FC236}">
                <a16:creationId xmlns:a16="http://schemas.microsoft.com/office/drawing/2014/main" id="{0EA99198-7E3C-5A4C-A680-BDE406826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B07AD1-F399-6043-9A61-E528E881237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571904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E408E9-D105-F44C-9EC8-08F22FAE5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75B841-538E-DE49-96D6-32641395CA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8D771-D96D-1647-8971-58224B3A056B}"/>
              </a:ext>
            </a:extLst>
          </p:cNvPr>
          <p:cNvSpPr>
            <a:spLocks noGrp="1"/>
          </p:cNvSpPr>
          <p:nvPr>
            <p:ph type="dt" sz="half" idx="10"/>
          </p:nvPr>
        </p:nvSpPr>
        <p:spPr/>
        <p:txBody>
          <a:bodyPr/>
          <a:lstStyle/>
          <a:p>
            <a:fld id="{997A61F1-FA4F-284D-822A-BC5E625CDBDB}" type="datetime1">
              <a:rPr lang="en-US" smtClean="0"/>
              <a:t>10/4/19</a:t>
            </a:fld>
            <a:endParaRPr lang="en-US"/>
          </a:p>
        </p:txBody>
      </p:sp>
      <p:sp>
        <p:nvSpPr>
          <p:cNvPr id="5" name="Footer Placeholder 4">
            <a:extLst>
              <a:ext uri="{FF2B5EF4-FFF2-40B4-BE49-F238E27FC236}">
                <a16:creationId xmlns:a16="http://schemas.microsoft.com/office/drawing/2014/main" id="{4021EB9B-1AEB-2441-8EC7-0D69A3973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77274-54DD-9847-9DF5-058A4E1C5CFA}"/>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3275783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AA2-9F6A-9C4C-96D4-296249BC12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47C4EC-5678-2E46-B1DB-83332A889C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E8CAA-A13A-C340-8A9A-F091D84524D2}"/>
              </a:ext>
            </a:extLst>
          </p:cNvPr>
          <p:cNvSpPr>
            <a:spLocks noGrp="1"/>
          </p:cNvSpPr>
          <p:nvPr>
            <p:ph type="dt" sz="half" idx="10"/>
          </p:nvPr>
        </p:nvSpPr>
        <p:spPr/>
        <p:txBody>
          <a:bodyPr/>
          <a:lstStyle/>
          <a:p>
            <a:fld id="{60E93878-99E5-F048-A55C-F405712E11C7}" type="datetime1">
              <a:rPr lang="en-US" smtClean="0"/>
              <a:t>10/4/19</a:t>
            </a:fld>
            <a:endParaRPr lang="en-US"/>
          </a:p>
        </p:txBody>
      </p:sp>
      <p:sp>
        <p:nvSpPr>
          <p:cNvPr id="5" name="Footer Placeholder 4">
            <a:extLst>
              <a:ext uri="{FF2B5EF4-FFF2-40B4-BE49-F238E27FC236}">
                <a16:creationId xmlns:a16="http://schemas.microsoft.com/office/drawing/2014/main" id="{FE89820D-76F1-C34A-AC3D-A547E777C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6E89F-BBD0-F740-9312-4A408E180B4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406832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C097-2033-B646-A94B-06B2CBD20D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778A3D-6F07-7448-9C21-8C40697D66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7A4D080-6C27-A849-B721-D1BECB09F376}"/>
              </a:ext>
            </a:extLst>
          </p:cNvPr>
          <p:cNvSpPr>
            <a:spLocks noGrp="1"/>
          </p:cNvSpPr>
          <p:nvPr>
            <p:ph type="dt" sz="half" idx="10"/>
          </p:nvPr>
        </p:nvSpPr>
        <p:spPr/>
        <p:txBody>
          <a:bodyPr/>
          <a:lstStyle/>
          <a:p>
            <a:fld id="{A58E88FB-29AD-9F47-8DA9-17162CE445FD}" type="datetime1">
              <a:rPr lang="en-US" smtClean="0"/>
              <a:t>10/4/19</a:t>
            </a:fld>
            <a:endParaRPr lang="en-US"/>
          </a:p>
        </p:txBody>
      </p:sp>
      <p:sp>
        <p:nvSpPr>
          <p:cNvPr id="5" name="Footer Placeholder 4">
            <a:extLst>
              <a:ext uri="{FF2B5EF4-FFF2-40B4-BE49-F238E27FC236}">
                <a16:creationId xmlns:a16="http://schemas.microsoft.com/office/drawing/2014/main" id="{8C90F2FF-7560-FD44-AD2E-4A738B888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135C4-CA90-C54B-8EC7-A28A1E256ECD}"/>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45124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C805-64E4-3840-94AC-7AC399C92F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CE77E-8517-F346-A74C-EEDF3087A0B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2DEBF3-2769-594A-9F38-70B17C3234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BB931F-F0F6-6740-A273-768395C67A5D}"/>
              </a:ext>
            </a:extLst>
          </p:cNvPr>
          <p:cNvSpPr>
            <a:spLocks noGrp="1"/>
          </p:cNvSpPr>
          <p:nvPr>
            <p:ph type="dt" sz="half" idx="10"/>
          </p:nvPr>
        </p:nvSpPr>
        <p:spPr/>
        <p:txBody>
          <a:bodyPr/>
          <a:lstStyle/>
          <a:p>
            <a:fld id="{E773394F-4031-C24D-A49B-A14FF08944B5}" type="datetime1">
              <a:rPr lang="en-US" smtClean="0"/>
              <a:t>10/4/19</a:t>
            </a:fld>
            <a:endParaRPr lang="en-US"/>
          </a:p>
        </p:txBody>
      </p:sp>
      <p:sp>
        <p:nvSpPr>
          <p:cNvPr id="6" name="Footer Placeholder 5">
            <a:extLst>
              <a:ext uri="{FF2B5EF4-FFF2-40B4-BE49-F238E27FC236}">
                <a16:creationId xmlns:a16="http://schemas.microsoft.com/office/drawing/2014/main" id="{8E6FA0F7-0EFE-E14E-8F68-4821A166D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F01FBA-FFFD-2A4E-A93A-5574EE04A147}"/>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5896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8B52-3D94-EE49-83F5-82288573ED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D9A1A1-8A42-8342-81E1-FBACC2B4E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8C743A-D86B-1E4F-A156-4760109B76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BDBA45-07BA-A646-BE2C-ECCB506515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21F49D-8156-A24A-9A8E-E5584CB09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B19F88-4B65-1E48-B442-AB3079108205}"/>
              </a:ext>
            </a:extLst>
          </p:cNvPr>
          <p:cNvSpPr>
            <a:spLocks noGrp="1"/>
          </p:cNvSpPr>
          <p:nvPr>
            <p:ph type="dt" sz="half" idx="10"/>
          </p:nvPr>
        </p:nvSpPr>
        <p:spPr/>
        <p:txBody>
          <a:bodyPr/>
          <a:lstStyle/>
          <a:p>
            <a:fld id="{D33BBD90-6EBF-0040-A5D2-BE7F1E4C9AAB}" type="datetime1">
              <a:rPr lang="en-US" smtClean="0"/>
              <a:t>10/4/19</a:t>
            </a:fld>
            <a:endParaRPr lang="en-US"/>
          </a:p>
        </p:txBody>
      </p:sp>
      <p:sp>
        <p:nvSpPr>
          <p:cNvPr id="8" name="Footer Placeholder 7">
            <a:extLst>
              <a:ext uri="{FF2B5EF4-FFF2-40B4-BE49-F238E27FC236}">
                <a16:creationId xmlns:a16="http://schemas.microsoft.com/office/drawing/2014/main" id="{BB2AC6D8-0E81-2947-97A1-25FF7998F1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B645DF-C57E-A240-AC56-AB3D2125F48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36137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A3F0-9098-3244-B08B-7369FEAEB1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7893AA-0457-3548-92C5-E80B445D9B60}"/>
              </a:ext>
            </a:extLst>
          </p:cNvPr>
          <p:cNvSpPr>
            <a:spLocks noGrp="1"/>
          </p:cNvSpPr>
          <p:nvPr>
            <p:ph type="dt" sz="half" idx="10"/>
          </p:nvPr>
        </p:nvSpPr>
        <p:spPr/>
        <p:txBody>
          <a:bodyPr/>
          <a:lstStyle/>
          <a:p>
            <a:fld id="{62E9FBA2-AA8E-7E46-9718-AAEA6B055065}" type="datetime1">
              <a:rPr lang="en-US" smtClean="0"/>
              <a:t>10/4/19</a:t>
            </a:fld>
            <a:endParaRPr lang="en-US"/>
          </a:p>
        </p:txBody>
      </p:sp>
      <p:sp>
        <p:nvSpPr>
          <p:cNvPr id="4" name="Footer Placeholder 3">
            <a:extLst>
              <a:ext uri="{FF2B5EF4-FFF2-40B4-BE49-F238E27FC236}">
                <a16:creationId xmlns:a16="http://schemas.microsoft.com/office/drawing/2014/main" id="{1830BA7F-9016-3E4F-98A1-FCD0A40186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E4B6DA-007C-8E45-A8D9-48EEE08C6EA8}"/>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054326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DE34A-9A06-E64A-ACBF-7E823A1EE1A0}"/>
              </a:ext>
            </a:extLst>
          </p:cNvPr>
          <p:cNvSpPr>
            <a:spLocks noGrp="1"/>
          </p:cNvSpPr>
          <p:nvPr>
            <p:ph type="dt" sz="half" idx="10"/>
          </p:nvPr>
        </p:nvSpPr>
        <p:spPr/>
        <p:txBody>
          <a:bodyPr/>
          <a:lstStyle/>
          <a:p>
            <a:fld id="{BD04EE48-73DC-4D45-8EC7-1588098E4185}" type="datetime1">
              <a:rPr lang="en-US" smtClean="0"/>
              <a:t>10/4/19</a:t>
            </a:fld>
            <a:endParaRPr lang="en-US"/>
          </a:p>
        </p:txBody>
      </p:sp>
      <p:sp>
        <p:nvSpPr>
          <p:cNvPr id="3" name="Footer Placeholder 2">
            <a:extLst>
              <a:ext uri="{FF2B5EF4-FFF2-40B4-BE49-F238E27FC236}">
                <a16:creationId xmlns:a16="http://schemas.microsoft.com/office/drawing/2014/main" id="{53B67315-3909-9841-BF2A-94BF86225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906458-BC21-C744-8394-7E0A42B833D0}"/>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90313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7E3E-52ED-AA49-B286-8E71A09C0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1B771D-50CE-4C45-AFDD-9CF6AED85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D0E68-4FD1-AE47-AB18-5523DA020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0FB66B-0FBA-664C-95C5-6EBDD6CBFD80}"/>
              </a:ext>
            </a:extLst>
          </p:cNvPr>
          <p:cNvSpPr>
            <a:spLocks noGrp="1"/>
          </p:cNvSpPr>
          <p:nvPr>
            <p:ph type="dt" sz="half" idx="10"/>
          </p:nvPr>
        </p:nvSpPr>
        <p:spPr/>
        <p:txBody>
          <a:bodyPr/>
          <a:lstStyle/>
          <a:p>
            <a:fld id="{DDA49690-EF5F-B141-837E-65BB1C592B2E}" type="datetime1">
              <a:rPr lang="en-US" smtClean="0"/>
              <a:t>10/4/19</a:t>
            </a:fld>
            <a:endParaRPr lang="en-US"/>
          </a:p>
        </p:txBody>
      </p:sp>
      <p:sp>
        <p:nvSpPr>
          <p:cNvPr id="6" name="Footer Placeholder 5">
            <a:extLst>
              <a:ext uri="{FF2B5EF4-FFF2-40B4-BE49-F238E27FC236}">
                <a16:creationId xmlns:a16="http://schemas.microsoft.com/office/drawing/2014/main" id="{39B4FBB6-97F1-484A-90AF-953C1853DF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45725-1753-BA4C-9840-347A56B1E5C0}"/>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38692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9CB9-02ED-6E40-A642-D68A4DFD2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F27EF-749C-1C49-8E27-1289F83BC6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4283-44F3-ED40-8576-A110BE735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53EAA6-4F48-AB42-BD80-DB91C17898E3}"/>
              </a:ext>
            </a:extLst>
          </p:cNvPr>
          <p:cNvSpPr>
            <a:spLocks noGrp="1"/>
          </p:cNvSpPr>
          <p:nvPr>
            <p:ph type="dt" sz="half" idx="10"/>
          </p:nvPr>
        </p:nvSpPr>
        <p:spPr/>
        <p:txBody>
          <a:bodyPr/>
          <a:lstStyle/>
          <a:p>
            <a:fld id="{DD909117-7763-FE46-AC16-48637CBDC751}" type="datetime1">
              <a:rPr lang="en-US" smtClean="0"/>
              <a:t>10/4/19</a:t>
            </a:fld>
            <a:endParaRPr lang="en-US"/>
          </a:p>
        </p:txBody>
      </p:sp>
      <p:sp>
        <p:nvSpPr>
          <p:cNvPr id="6" name="Footer Placeholder 5">
            <a:extLst>
              <a:ext uri="{FF2B5EF4-FFF2-40B4-BE49-F238E27FC236}">
                <a16:creationId xmlns:a16="http://schemas.microsoft.com/office/drawing/2014/main" id="{AE11453C-A44F-1E4C-8425-36EEA52FB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32375A-3118-A346-996A-EF3542CE1BE7}"/>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219260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8419E-FCBB-C649-8C92-24DB015B81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352B43-BD66-C54C-92D2-C6FA714D1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90F10-1C72-8C42-9F45-395698B995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37835-FAB0-0C46-84AA-7127FD6636C6}" type="datetime1">
              <a:rPr lang="en-US" smtClean="0"/>
              <a:t>10/4/19</a:t>
            </a:fld>
            <a:endParaRPr lang="en-US"/>
          </a:p>
        </p:txBody>
      </p:sp>
      <p:sp>
        <p:nvSpPr>
          <p:cNvPr id="5" name="Footer Placeholder 4">
            <a:extLst>
              <a:ext uri="{FF2B5EF4-FFF2-40B4-BE49-F238E27FC236}">
                <a16:creationId xmlns:a16="http://schemas.microsoft.com/office/drawing/2014/main" id="{8DF49089-8121-4D49-B3B6-ECBB7058C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87C8AC-2383-F541-868D-215671C17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BC7BA0-15B2-2647-A2EA-A2ED27F96638}" type="slidenum">
              <a:rPr lang="en-US" smtClean="0"/>
              <a:t>‹#›</a:t>
            </a:fld>
            <a:endParaRPr lang="en-US"/>
          </a:p>
        </p:txBody>
      </p:sp>
    </p:spTree>
    <p:extLst>
      <p:ext uri="{BB962C8B-B14F-4D97-AF65-F5344CB8AC3E}">
        <p14:creationId xmlns:p14="http://schemas.microsoft.com/office/powerpoint/2010/main" val="4156363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vox.com/videos/2017/6/5/15740632/luck-skill-sport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qz.com/1068534/how-the-7-billion-us-fantasy-football-industry-makes-its-money-in-2017/"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evolving-hockey.com/"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lum/>
            <a:extLst>
              <a:ext uri="{BEBA8EAE-BF5A-486C-A8C5-ECC9F3942E4B}">
                <a14:imgProps xmlns:a14="http://schemas.microsoft.com/office/drawing/2010/main">
                  <a14:imgLayer>
                    <a14:imgEffect>
                      <a14:colorTemperature colorTemp="7383"/>
                    </a14:imgEffect>
                    <a14:imgEffect>
                      <a14:saturation sat="32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E019-F668-B64E-853A-436B2A7BC1AD}"/>
              </a:ext>
            </a:extLst>
          </p:cNvPr>
          <p:cNvSpPr>
            <a:spLocks noGrp="1"/>
          </p:cNvSpPr>
          <p:nvPr>
            <p:ph type="ctrTitle"/>
          </p:nvPr>
        </p:nvSpPr>
        <p:spPr>
          <a:xfrm>
            <a:off x="1524000" y="502510"/>
            <a:ext cx="9144000" cy="1437501"/>
          </a:xfrm>
        </p:spPr>
        <p:txBody>
          <a:bodyPr>
            <a:normAutofit/>
          </a:bodyPr>
          <a:lstStyle/>
          <a:p>
            <a:r>
              <a:rPr lang="en-US" altLang="en-US" sz="4400" dirty="0">
                <a:solidFill>
                  <a:schemeClr val="bg1"/>
                </a:solidFill>
                <a:latin typeface="Palatino" pitchFamily="2" charset="77"/>
                <a:ea typeface="Palatino" pitchFamily="2" charset="77"/>
                <a:cs typeface="Palatino" pitchFamily="2" charset="77"/>
              </a:rPr>
              <a:t>Capstone 2: Applied Machine Learning For Daily Fantasy Hockey</a:t>
            </a:r>
            <a:endParaRPr lang="en-US" sz="4400" dirty="0">
              <a:solidFill>
                <a:schemeClr val="bg1"/>
              </a:solidFill>
              <a:latin typeface="Palatino" pitchFamily="2" charset="77"/>
              <a:ea typeface="Palatino" pitchFamily="2" charset="77"/>
            </a:endParaRPr>
          </a:p>
        </p:txBody>
      </p:sp>
      <p:sp>
        <p:nvSpPr>
          <p:cNvPr id="3" name="Subtitle 2">
            <a:extLst>
              <a:ext uri="{FF2B5EF4-FFF2-40B4-BE49-F238E27FC236}">
                <a16:creationId xmlns:a16="http://schemas.microsoft.com/office/drawing/2014/main" id="{86212369-F44C-D04B-9696-A25F3AE056D2}"/>
              </a:ext>
            </a:extLst>
          </p:cNvPr>
          <p:cNvSpPr>
            <a:spLocks noGrp="1"/>
          </p:cNvSpPr>
          <p:nvPr>
            <p:ph type="subTitle" idx="1"/>
          </p:nvPr>
        </p:nvSpPr>
        <p:spPr>
          <a:xfrm>
            <a:off x="1524000" y="5189837"/>
            <a:ext cx="9144000" cy="1112109"/>
          </a:xfrm>
        </p:spPr>
        <p:txBody>
          <a:bodyPr>
            <a:normAutofit fontScale="92500" lnSpcReduction="20000"/>
          </a:bodyPr>
          <a:lstStyle/>
          <a:p>
            <a:pPr fontAlgn="auto">
              <a:spcAft>
                <a:spcPts val="0"/>
              </a:spcAft>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Michael Wood</a:t>
            </a:r>
          </a:p>
          <a:p>
            <a:pPr fontAlgn="auto">
              <a:spcAft>
                <a:spcPts val="0"/>
              </a:spcAft>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Springboard Data Science Capstone 2</a:t>
            </a:r>
          </a:p>
          <a:p>
            <a:pPr fontAlgn="auto">
              <a:spcAft>
                <a:spcPts val="0"/>
              </a:spcAft>
              <a:defRPr/>
            </a:pPr>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September 2019</a:t>
            </a:r>
          </a:p>
        </p:txBody>
      </p:sp>
    </p:spTree>
    <p:extLst>
      <p:ext uri="{BB962C8B-B14F-4D97-AF65-F5344CB8AC3E}">
        <p14:creationId xmlns:p14="http://schemas.microsoft.com/office/powerpoint/2010/main" val="1033715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Applied Market Forecasting Theories: Moving Average Convergence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pic>
        <p:nvPicPr>
          <p:cNvPr id="6" name="Picture 5">
            <a:extLst>
              <a:ext uri="{FF2B5EF4-FFF2-40B4-BE49-F238E27FC236}">
                <a16:creationId xmlns:a16="http://schemas.microsoft.com/office/drawing/2014/main" id="{AC72B2C2-A51E-5F44-A481-FA5137B95BCB}"/>
              </a:ext>
            </a:extLst>
          </p:cNvPr>
          <p:cNvPicPr>
            <a:picLocks noChangeAspect="1"/>
          </p:cNvPicPr>
          <p:nvPr/>
        </p:nvPicPr>
        <p:blipFill>
          <a:blip r:embed="rId2"/>
          <a:stretch>
            <a:fillRect/>
          </a:stretch>
        </p:blipFill>
        <p:spPr>
          <a:xfrm>
            <a:off x="6549081" y="1932229"/>
            <a:ext cx="4531154" cy="4213685"/>
          </a:xfrm>
          <a:prstGeom prst="rect">
            <a:avLst/>
          </a:prstGeom>
        </p:spPr>
      </p:pic>
      <p:pic>
        <p:nvPicPr>
          <p:cNvPr id="7" name="Picture 11">
            <a:extLst>
              <a:ext uri="{FF2B5EF4-FFF2-40B4-BE49-F238E27FC236}">
                <a16:creationId xmlns:a16="http://schemas.microsoft.com/office/drawing/2014/main" id="{AD0D9583-79C1-BA42-95A2-4D9FA1066F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985963"/>
            <a:ext cx="8210550"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905AE76-39D6-5A4D-ACE5-66D83525FB05}"/>
              </a:ext>
            </a:extLst>
          </p:cNvPr>
          <p:cNvSpPr txBox="1"/>
          <p:nvPr/>
        </p:nvSpPr>
        <p:spPr>
          <a:xfrm>
            <a:off x="838200" y="1797292"/>
            <a:ext cx="2730499" cy="5078313"/>
          </a:xfrm>
          <a:prstGeom prst="rect">
            <a:avLst/>
          </a:prstGeom>
          <a:noFill/>
        </p:spPr>
        <p:txBody>
          <a:bodyPr wrap="square" rtlCol="0">
            <a:spAutoFit/>
          </a:bodyPr>
          <a:lstStyle/>
          <a:p>
            <a:r>
              <a:rPr lang="en-US" altLang="en-US" dirty="0"/>
              <a:t>	The next few slides are a random sample of players with the positive signal marked by a black arrow and negative signal marked by a red one. The markers are overlaid on top of the moving averages (blue and dark blue lines). Note </a:t>
            </a:r>
            <a:r>
              <a:rPr lang="en-US" altLang="en-US" dirty="0" err="1"/>
              <a:t>Dougie</a:t>
            </a:r>
            <a:r>
              <a:rPr lang="en-US" altLang="en-US" dirty="0"/>
              <a:t> Hamilton on the left: the black arrow frequently proceeds a distinct upward trend in the moving averages, while the red correctly shows a negative trend.</a:t>
            </a:r>
          </a:p>
          <a:p>
            <a:endParaRPr lang="en-US" dirty="0"/>
          </a:p>
          <a:p>
            <a:endParaRPr lang="en-US" dirty="0"/>
          </a:p>
        </p:txBody>
      </p:sp>
    </p:spTree>
    <p:extLst>
      <p:ext uri="{BB962C8B-B14F-4D97-AF65-F5344CB8AC3E}">
        <p14:creationId xmlns:p14="http://schemas.microsoft.com/office/powerpoint/2010/main" val="3355414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Applied Market Forecasting Theories: Moving Average Convergence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pic>
        <p:nvPicPr>
          <p:cNvPr id="9" name="Picture 5">
            <a:extLst>
              <a:ext uri="{FF2B5EF4-FFF2-40B4-BE49-F238E27FC236}">
                <a16:creationId xmlns:a16="http://schemas.microsoft.com/office/drawing/2014/main" id="{E12B0BE5-A16D-644C-880E-E5A4A2CC1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13" y="1928813"/>
            <a:ext cx="8332787" cy="41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905AE76-39D6-5A4D-ACE5-66D83525FB05}"/>
              </a:ext>
            </a:extLst>
          </p:cNvPr>
          <p:cNvSpPr txBox="1"/>
          <p:nvPr/>
        </p:nvSpPr>
        <p:spPr>
          <a:xfrm>
            <a:off x="838200" y="1797292"/>
            <a:ext cx="2730499" cy="2862322"/>
          </a:xfrm>
          <a:prstGeom prst="rect">
            <a:avLst/>
          </a:prstGeom>
          <a:noFill/>
        </p:spPr>
        <p:txBody>
          <a:bodyPr wrap="square" rtlCol="0">
            <a:spAutoFit/>
          </a:bodyPr>
          <a:lstStyle/>
          <a:p>
            <a:r>
              <a:rPr lang="en-US" altLang="en-US" dirty="0"/>
              <a:t>	 This is another fairly stable player, Nik </a:t>
            </a:r>
            <a:r>
              <a:rPr lang="en-US" altLang="en-US" dirty="0" err="1"/>
              <a:t>Antropov</a:t>
            </a:r>
            <a:r>
              <a:rPr lang="en-US" altLang="en-US" dirty="0"/>
              <a:t>; notice how the two positive signals, as marked by the black upwards arrow in the middle of the chart, directly </a:t>
            </a:r>
            <a:r>
              <a:rPr lang="en-US" dirty="0"/>
              <a:t>preceded</a:t>
            </a:r>
            <a:r>
              <a:rPr lang="en-US" altLang="en-US" dirty="0"/>
              <a:t> a long term positive trend. </a:t>
            </a:r>
            <a:endParaRPr lang="en-US" dirty="0"/>
          </a:p>
          <a:p>
            <a:endParaRPr lang="en-US" dirty="0"/>
          </a:p>
        </p:txBody>
      </p:sp>
    </p:spTree>
    <p:extLst>
      <p:ext uri="{BB962C8B-B14F-4D97-AF65-F5344CB8AC3E}">
        <p14:creationId xmlns:p14="http://schemas.microsoft.com/office/powerpoint/2010/main" val="1209541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Applied Market Forecasting Theories: Moving Average Convergence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pic>
        <p:nvPicPr>
          <p:cNvPr id="9" name="Picture 5">
            <a:extLst>
              <a:ext uri="{FF2B5EF4-FFF2-40B4-BE49-F238E27FC236}">
                <a16:creationId xmlns:a16="http://schemas.microsoft.com/office/drawing/2014/main" id="{E12B0BE5-A16D-644C-880E-E5A4A2CC1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13" y="1928813"/>
            <a:ext cx="8332787" cy="416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905AE76-39D6-5A4D-ACE5-66D83525FB05}"/>
              </a:ext>
            </a:extLst>
          </p:cNvPr>
          <p:cNvSpPr txBox="1"/>
          <p:nvPr/>
        </p:nvSpPr>
        <p:spPr>
          <a:xfrm>
            <a:off x="838200" y="2581245"/>
            <a:ext cx="2730499" cy="2862322"/>
          </a:xfrm>
          <a:prstGeom prst="rect">
            <a:avLst/>
          </a:prstGeom>
          <a:noFill/>
        </p:spPr>
        <p:txBody>
          <a:bodyPr wrap="square" rtlCol="0">
            <a:spAutoFit/>
          </a:bodyPr>
          <a:lstStyle/>
          <a:p>
            <a:r>
              <a:rPr lang="en-US" altLang="en-US" dirty="0"/>
              <a:t>	 This is another fairly stable player, Nik </a:t>
            </a:r>
            <a:r>
              <a:rPr lang="en-US" altLang="en-US" dirty="0" err="1"/>
              <a:t>Antropov</a:t>
            </a:r>
            <a:r>
              <a:rPr lang="en-US" altLang="en-US" dirty="0"/>
              <a:t>; notice how the two positive signals, as marked by the black upwards arrow in the middle of the chart, directly proceeded a long term positive trend. </a:t>
            </a:r>
            <a:endParaRPr lang="en-US" dirty="0"/>
          </a:p>
          <a:p>
            <a:endParaRPr lang="en-US" dirty="0"/>
          </a:p>
        </p:txBody>
      </p:sp>
    </p:spTree>
    <p:extLst>
      <p:ext uri="{BB962C8B-B14F-4D97-AF65-F5344CB8AC3E}">
        <p14:creationId xmlns:p14="http://schemas.microsoft.com/office/powerpoint/2010/main" val="258587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Applied Market Forecasting Theories: Moving Average Convergence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pic>
        <p:nvPicPr>
          <p:cNvPr id="7" name="Picture 6">
            <a:extLst>
              <a:ext uri="{FF2B5EF4-FFF2-40B4-BE49-F238E27FC236}">
                <a16:creationId xmlns:a16="http://schemas.microsoft.com/office/drawing/2014/main" id="{72000E58-C5AE-644B-8B14-17A6ECC273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013" y="1984375"/>
            <a:ext cx="8223250"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905AE76-39D6-5A4D-ACE5-66D83525FB05}"/>
              </a:ext>
            </a:extLst>
          </p:cNvPr>
          <p:cNvSpPr txBox="1"/>
          <p:nvPr/>
        </p:nvSpPr>
        <p:spPr>
          <a:xfrm>
            <a:off x="838200" y="2402681"/>
            <a:ext cx="2730499" cy="3693319"/>
          </a:xfrm>
          <a:prstGeom prst="rect">
            <a:avLst/>
          </a:prstGeom>
          <a:noFill/>
        </p:spPr>
        <p:txBody>
          <a:bodyPr wrap="square" rtlCol="0">
            <a:spAutoFit/>
          </a:bodyPr>
          <a:lstStyle/>
          <a:p>
            <a:r>
              <a:rPr lang="en-US" altLang="en-US" dirty="0"/>
              <a:t>That said, the model can be ‘psyched’ out, as seen here with Zenon Konopka, by highly uneven deployment which could be caused by a number of factors. As seen on the left there are short term positive trends after the positive signal, but they are not maintained long term. </a:t>
            </a:r>
          </a:p>
          <a:p>
            <a:endParaRPr lang="en-US" dirty="0"/>
          </a:p>
        </p:txBody>
      </p:sp>
    </p:spTree>
    <p:extLst>
      <p:ext uri="{BB962C8B-B14F-4D97-AF65-F5344CB8AC3E}">
        <p14:creationId xmlns:p14="http://schemas.microsoft.com/office/powerpoint/2010/main" val="131764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normAutofit fontScale="90000"/>
          </a:bodyPr>
          <a:lstStyle/>
          <a:p>
            <a:pPr algn="ctr"/>
            <a:r>
              <a:rPr lang="en-US" altLang="en-US" dirty="0">
                <a:latin typeface="Palatino" pitchFamily="2" charset="77"/>
                <a:ea typeface="Palatino" pitchFamily="2" charset="77"/>
                <a:cs typeface="Palatino" pitchFamily="2" charset="77"/>
              </a:rPr>
              <a:t>Applied Market Forecasting Theories: Analysis of Moving Average Convergence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sp>
        <p:nvSpPr>
          <p:cNvPr id="8" name="TextBox 7">
            <a:extLst>
              <a:ext uri="{FF2B5EF4-FFF2-40B4-BE49-F238E27FC236}">
                <a16:creationId xmlns:a16="http://schemas.microsoft.com/office/drawing/2014/main" id="{3905AE76-39D6-5A4D-ACE5-66D83525FB05}"/>
              </a:ext>
            </a:extLst>
          </p:cNvPr>
          <p:cNvSpPr txBox="1"/>
          <p:nvPr/>
        </p:nvSpPr>
        <p:spPr>
          <a:xfrm>
            <a:off x="838200" y="1825625"/>
            <a:ext cx="3200400" cy="4247317"/>
          </a:xfrm>
          <a:prstGeom prst="rect">
            <a:avLst/>
          </a:prstGeom>
          <a:noFill/>
        </p:spPr>
        <p:txBody>
          <a:bodyPr wrap="square" rtlCol="0">
            <a:spAutoFit/>
          </a:bodyPr>
          <a:lstStyle/>
          <a:p>
            <a:r>
              <a:rPr lang="en-US" altLang="en-US" dirty="0"/>
              <a:t>In order to gauge the effectiveness of this signal a regression analysis was performed to measure the relationship between the signals and the target, </a:t>
            </a:r>
            <a:r>
              <a:rPr lang="en-US" altLang="en-US" dirty="0" err="1"/>
              <a:t>dk_points</a:t>
            </a:r>
            <a:r>
              <a:rPr lang="en-US" altLang="en-US" dirty="0"/>
              <a:t>, they were intended to predict. This analysis showed that if a player had a positive Fenwick signal the mean value increased by 0.4 points. Considering that the mean performance is 2 points, this is meant a positive signal forecast an average increase of 20% in overall performance. </a:t>
            </a:r>
            <a:endParaRPr lang="en-US" dirty="0"/>
          </a:p>
        </p:txBody>
      </p:sp>
      <p:pic>
        <p:nvPicPr>
          <p:cNvPr id="9" name="Picture 9">
            <a:extLst>
              <a:ext uri="{FF2B5EF4-FFF2-40B4-BE49-F238E27FC236}">
                <a16:creationId xmlns:a16="http://schemas.microsoft.com/office/drawing/2014/main" id="{2C8794B4-4879-E247-BD97-40E3611F4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6999" y="2364088"/>
            <a:ext cx="7324719" cy="388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7550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Initial Failure</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lnSpcReduction="10000"/>
          </a:bodyPr>
          <a:lstStyle/>
          <a:p>
            <a:pPr marL="0" indent="0">
              <a:buNone/>
            </a:pPr>
            <a:r>
              <a:rPr lang="en-US" altLang="en-US" sz="2000" dirty="0"/>
              <a:t>	 The primary models employed were Stochastic Gradient Descent, Random Forests, and Gradient Boosted Regressors. They were selected for their speed, accuracy, ability to deal with overfitting, and their predictive power. Additionally the data was transformed by a </a:t>
            </a:r>
            <a:r>
              <a:rPr lang="en-US" altLang="en-US" sz="2000" dirty="0" err="1"/>
              <a:t>scikit</a:t>
            </a:r>
            <a:r>
              <a:rPr lang="en-US" altLang="en-US" sz="2000" dirty="0"/>
              <a:t>-learn </a:t>
            </a:r>
            <a:r>
              <a:rPr lang="en-US" altLang="en-US" sz="2000" dirty="0" err="1"/>
              <a:t>StandardScalar</a:t>
            </a:r>
            <a:r>
              <a:rPr lang="en-US" altLang="en-US" sz="2000" dirty="0"/>
              <a:t>.  The scaling was an important step to normalize the distribution of the data as the selected machine learning models perform worse when the data is not normally distributed.</a:t>
            </a:r>
          </a:p>
          <a:p>
            <a:pPr marL="0" indent="0">
              <a:buNone/>
            </a:pPr>
            <a:r>
              <a:rPr lang="en-US" altLang="en-US" sz="2000" dirty="0"/>
              <a:t>	The first iteration failed in spectacular fashion. Shown here are their error rates:</a:t>
            </a:r>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endParaRPr lang="en-US" altLang="en-US" sz="2000" dirty="0"/>
          </a:p>
          <a:p>
            <a:pPr marL="0" indent="0">
              <a:buNone/>
            </a:pPr>
            <a:r>
              <a:rPr lang="en-US" altLang="en-US" sz="2000" dirty="0"/>
              <a:t>	R2 shows the predictive power of a model on a 0-1.00 scale, while the other values show the average error rates. Keep in mind, that the average points per game is 2 points, so missing by 1.4-1.3 points is being off by almost a complete game’s worth of points.</a:t>
            </a: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9</a:t>
            </a:r>
          </a:p>
        </p:txBody>
      </p:sp>
      <p:pic>
        <p:nvPicPr>
          <p:cNvPr id="7" name="Picture 6">
            <a:extLst>
              <a:ext uri="{FF2B5EF4-FFF2-40B4-BE49-F238E27FC236}">
                <a16:creationId xmlns:a16="http://schemas.microsoft.com/office/drawing/2014/main" id="{D3B2186C-531D-5E42-8F85-0347C6E229B6}"/>
              </a:ext>
            </a:extLst>
          </p:cNvPr>
          <p:cNvPicPr>
            <a:picLocks noChangeAspect="1"/>
          </p:cNvPicPr>
          <p:nvPr/>
        </p:nvPicPr>
        <p:blipFill>
          <a:blip r:embed="rId2"/>
          <a:stretch>
            <a:fillRect/>
          </a:stretch>
        </p:blipFill>
        <p:spPr>
          <a:xfrm>
            <a:off x="2768600" y="3498850"/>
            <a:ext cx="6654800" cy="1464056"/>
          </a:xfrm>
          <a:prstGeom prst="rect">
            <a:avLst/>
          </a:prstGeom>
        </p:spPr>
      </p:pic>
    </p:spTree>
    <p:extLst>
      <p:ext uri="{BB962C8B-B14F-4D97-AF65-F5344CB8AC3E}">
        <p14:creationId xmlns:p14="http://schemas.microsoft.com/office/powerpoint/2010/main" val="3015421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Initial Failure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a:t>
            </a:r>
            <a:r>
              <a:rPr lang="en-US" altLang="en-US" sz="2000" dirty="0"/>
              <a:t>Upon inspection it appeared the problems were two-fold: first, a Variance Inflation Factor (VIF) analysis confirmed that the features were highly correlated amongst themselves and thus multicollinear.  This meant that key features were repeating themselves and creating signal where there was none. This chart shows the most correlated values. A VIF score of below 5-10 is considered acceptable; of the 228 features we charted here, 7% were under 5, and 15% were below 10. 	</a:t>
            </a: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10</a:t>
            </a:r>
          </a:p>
        </p:txBody>
      </p:sp>
      <p:pic>
        <p:nvPicPr>
          <p:cNvPr id="8" name="Picture 7">
            <a:extLst>
              <a:ext uri="{FF2B5EF4-FFF2-40B4-BE49-F238E27FC236}">
                <a16:creationId xmlns:a16="http://schemas.microsoft.com/office/drawing/2014/main" id="{287A99F3-DBA9-A34A-8F6B-18B986D73B38}"/>
              </a:ext>
            </a:extLst>
          </p:cNvPr>
          <p:cNvPicPr>
            <a:picLocks noChangeAspect="1"/>
          </p:cNvPicPr>
          <p:nvPr/>
        </p:nvPicPr>
        <p:blipFill>
          <a:blip r:embed="rId3"/>
          <a:stretch>
            <a:fillRect/>
          </a:stretch>
        </p:blipFill>
        <p:spPr>
          <a:xfrm>
            <a:off x="4387850" y="3302000"/>
            <a:ext cx="2901950" cy="2673090"/>
          </a:xfrm>
          <a:prstGeom prst="rect">
            <a:avLst/>
          </a:prstGeom>
        </p:spPr>
      </p:pic>
    </p:spTree>
    <p:extLst>
      <p:ext uri="{BB962C8B-B14F-4D97-AF65-F5344CB8AC3E}">
        <p14:creationId xmlns:p14="http://schemas.microsoft.com/office/powerpoint/2010/main" val="2077140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Initial Failure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a:t>
            </a:r>
            <a:r>
              <a:rPr lang="en-US" altLang="en-US" sz="2000" dirty="0"/>
              <a:t>Presented another way, this is a correlation matrix (fig. 1) showing the correlation of values amongst each other. Lighter values represent higher correlation: note how light the chart becomes in the later levels. Next (fig. 2) are the levels most correlated with points themselves. SF and FF are ’Shots For’ and “Fenwick For’ respectively.</a:t>
            </a:r>
            <a:endParaRPr lang="en-US" sz="2000" dirty="0"/>
          </a:p>
          <a:p>
            <a:pPr marL="0" indent="0">
              <a:buNone/>
            </a:pPr>
            <a:r>
              <a:rPr lang="en-US" altLang="en-US" sz="2000" dirty="0"/>
              <a:t> </a:t>
            </a: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10</a:t>
            </a:r>
          </a:p>
        </p:txBody>
      </p:sp>
      <p:pic>
        <p:nvPicPr>
          <p:cNvPr id="10" name="Picture 9">
            <a:extLst>
              <a:ext uri="{FF2B5EF4-FFF2-40B4-BE49-F238E27FC236}">
                <a16:creationId xmlns:a16="http://schemas.microsoft.com/office/drawing/2014/main" id="{9398BCCB-DD2A-AC42-BD65-0BB48BB68269}"/>
              </a:ext>
            </a:extLst>
          </p:cNvPr>
          <p:cNvPicPr>
            <a:picLocks noChangeAspect="1"/>
          </p:cNvPicPr>
          <p:nvPr/>
        </p:nvPicPr>
        <p:blipFill>
          <a:blip r:embed="rId3"/>
          <a:stretch>
            <a:fillRect/>
          </a:stretch>
        </p:blipFill>
        <p:spPr>
          <a:xfrm>
            <a:off x="1460500" y="3028950"/>
            <a:ext cx="4722020" cy="3148013"/>
          </a:xfrm>
          <a:prstGeom prst="rect">
            <a:avLst/>
          </a:prstGeom>
        </p:spPr>
      </p:pic>
      <p:pic>
        <p:nvPicPr>
          <p:cNvPr id="12" name="Picture 11">
            <a:extLst>
              <a:ext uri="{FF2B5EF4-FFF2-40B4-BE49-F238E27FC236}">
                <a16:creationId xmlns:a16="http://schemas.microsoft.com/office/drawing/2014/main" id="{68C120B9-C47F-9F43-84EF-94E013B0043B}"/>
              </a:ext>
            </a:extLst>
          </p:cNvPr>
          <p:cNvPicPr>
            <a:picLocks noChangeAspect="1"/>
          </p:cNvPicPr>
          <p:nvPr/>
        </p:nvPicPr>
        <p:blipFill>
          <a:blip r:embed="rId4"/>
          <a:stretch>
            <a:fillRect/>
          </a:stretch>
        </p:blipFill>
        <p:spPr>
          <a:xfrm>
            <a:off x="6587169" y="3332185"/>
            <a:ext cx="4046862" cy="2751115"/>
          </a:xfrm>
          <a:prstGeom prst="rect">
            <a:avLst/>
          </a:prstGeom>
        </p:spPr>
      </p:pic>
    </p:spTree>
    <p:extLst>
      <p:ext uri="{BB962C8B-B14F-4D97-AF65-F5344CB8AC3E}">
        <p14:creationId xmlns:p14="http://schemas.microsoft.com/office/powerpoint/2010/main" val="1380563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Initial Failure </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altLang="en-US" sz="2000" dirty="0"/>
              <a:t>	</a:t>
            </a: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10</a:t>
            </a:r>
          </a:p>
        </p:txBody>
      </p:sp>
      <p:sp>
        <p:nvSpPr>
          <p:cNvPr id="9" name="TextBox 8">
            <a:extLst>
              <a:ext uri="{FF2B5EF4-FFF2-40B4-BE49-F238E27FC236}">
                <a16:creationId xmlns:a16="http://schemas.microsoft.com/office/drawing/2014/main" id="{473FAAB1-660C-3E42-AC6F-FA590B78FB9B}"/>
              </a:ext>
            </a:extLst>
          </p:cNvPr>
          <p:cNvSpPr txBox="1"/>
          <p:nvPr/>
        </p:nvSpPr>
        <p:spPr>
          <a:xfrm>
            <a:off x="838200" y="2355702"/>
            <a:ext cx="5016500" cy="2308324"/>
          </a:xfrm>
          <a:prstGeom prst="rect">
            <a:avLst/>
          </a:prstGeom>
          <a:noFill/>
        </p:spPr>
        <p:txBody>
          <a:bodyPr wrap="square" rtlCol="0">
            <a:spAutoFit/>
          </a:bodyPr>
          <a:lstStyle/>
          <a:p>
            <a:r>
              <a:rPr lang="en-US" altLang="en-US" dirty="0"/>
              <a:t>The models also had a hard time creating realistic projections. The chart on the left is of one of the Gradient Boosted models, with the actual outcomes on the y axis and predicted on the x axis. Note that the measured values frequently reach above 10 or 15 points while the predicted values are locked between 0-5 points.</a:t>
            </a:r>
          </a:p>
          <a:p>
            <a:endParaRPr lang="en-US" dirty="0"/>
          </a:p>
        </p:txBody>
      </p:sp>
      <p:pic>
        <p:nvPicPr>
          <p:cNvPr id="8" name="Picture 7">
            <a:extLst>
              <a:ext uri="{FF2B5EF4-FFF2-40B4-BE49-F238E27FC236}">
                <a16:creationId xmlns:a16="http://schemas.microsoft.com/office/drawing/2014/main" id="{999A802D-4830-6745-921A-BA8F3414ADF6}"/>
              </a:ext>
            </a:extLst>
          </p:cNvPr>
          <p:cNvPicPr>
            <a:picLocks noChangeAspect="1"/>
          </p:cNvPicPr>
          <p:nvPr/>
        </p:nvPicPr>
        <p:blipFill>
          <a:blip r:embed="rId3"/>
          <a:stretch>
            <a:fillRect/>
          </a:stretch>
        </p:blipFill>
        <p:spPr>
          <a:xfrm>
            <a:off x="5854700" y="2274094"/>
            <a:ext cx="5346700" cy="3454400"/>
          </a:xfrm>
          <a:prstGeom prst="rect">
            <a:avLst/>
          </a:prstGeom>
        </p:spPr>
      </p:pic>
    </p:spTree>
    <p:extLst>
      <p:ext uri="{BB962C8B-B14F-4D97-AF65-F5344CB8AC3E}">
        <p14:creationId xmlns:p14="http://schemas.microsoft.com/office/powerpoint/2010/main" val="3968710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Moderate Success</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endParaRPr lang="en-US" sz="2000" dirty="0"/>
          </a:p>
          <a:p>
            <a:pPr marL="0" indent="0">
              <a:buNone/>
            </a:pPr>
            <a:endParaRPr lang="en-US" sz="2000" dirty="0"/>
          </a:p>
          <a:p>
            <a:pPr marL="0" indent="0">
              <a:buNone/>
            </a:pPr>
            <a:r>
              <a:rPr lang="en-US" sz="2000" dirty="0"/>
              <a:t>	Given this challenge in predicting values a Poisson Regression Model was attempted as an alternative. Poisson Regressions work better as they are designed to fit a discrete probability distribution of the rate of events. Wikipedia explains these as the “probability of a given number of events occurring in a fixed interval of time … examples that may follow a Poisson distribution include the number of phone calls received by a call center per hour</a:t>
            </a:r>
            <a:r>
              <a:rPr lang="en-US" sz="2000" baseline="30000" dirty="0"/>
              <a:t>”1. </a:t>
            </a:r>
          </a:p>
          <a:p>
            <a:pPr marL="0" indent="0">
              <a:buNone/>
            </a:pPr>
            <a:endParaRPr lang="en-US" sz="2000" baseline="30000" dirty="0"/>
          </a:p>
          <a:p>
            <a:pPr marL="0" indent="0">
              <a:buNone/>
            </a:pPr>
            <a:r>
              <a:rPr lang="en-US" sz="2000" baseline="30000" dirty="0"/>
              <a:t>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10</a:t>
            </a:r>
          </a:p>
        </p:txBody>
      </p:sp>
      <p:sp>
        <p:nvSpPr>
          <p:cNvPr id="4" name="Footer Placeholder 3">
            <a:extLst>
              <a:ext uri="{FF2B5EF4-FFF2-40B4-BE49-F238E27FC236}">
                <a16:creationId xmlns:a16="http://schemas.microsoft.com/office/drawing/2014/main" id="{C46841AE-ABF4-9B4D-B3F7-D0EC3D2ABA33}"/>
              </a:ext>
            </a:extLst>
          </p:cNvPr>
          <p:cNvSpPr>
            <a:spLocks noGrp="1"/>
          </p:cNvSpPr>
          <p:nvPr>
            <p:ph type="ftr" sz="quarter" idx="11"/>
          </p:nvPr>
        </p:nvSpPr>
        <p:spPr>
          <a:xfrm>
            <a:off x="4038600" y="5718969"/>
            <a:ext cx="4114800" cy="365125"/>
          </a:xfrm>
        </p:spPr>
        <p:txBody>
          <a:bodyPr/>
          <a:lstStyle/>
          <a:p>
            <a:r>
              <a:rPr lang="en-US" dirty="0"/>
              <a:t>1 https://</a:t>
            </a:r>
            <a:r>
              <a:rPr lang="en-US" dirty="0" err="1"/>
              <a:t>en.wikipedia.org</a:t>
            </a:r>
            <a:r>
              <a:rPr lang="en-US" dirty="0"/>
              <a:t>/wiki/</a:t>
            </a:r>
            <a:r>
              <a:rPr lang="en-US" dirty="0" err="1"/>
              <a:t>Poisson_distribution</a:t>
            </a:r>
            <a:endParaRPr lang="en-US" dirty="0"/>
          </a:p>
        </p:txBody>
      </p:sp>
    </p:spTree>
    <p:extLst>
      <p:ext uri="{BB962C8B-B14F-4D97-AF65-F5344CB8AC3E}">
        <p14:creationId xmlns:p14="http://schemas.microsoft.com/office/powerpoint/2010/main" val="4147432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03C02-D6AE-3E41-A0BD-CE342E52DDCD}"/>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cs typeface="Tahoma" panose="020B0604030504040204" pitchFamily="34" charset="0"/>
              </a:rPr>
              <a:t>Why Daily Fantasy Hockey?</a:t>
            </a:r>
          </a:p>
        </p:txBody>
      </p:sp>
      <p:sp>
        <p:nvSpPr>
          <p:cNvPr id="3" name="Content Placeholder 2">
            <a:extLst>
              <a:ext uri="{FF2B5EF4-FFF2-40B4-BE49-F238E27FC236}">
                <a16:creationId xmlns:a16="http://schemas.microsoft.com/office/drawing/2014/main" id="{CD099897-5BBB-1F43-B92A-6E46CDEBE60C}"/>
              </a:ext>
            </a:extLst>
          </p:cNvPr>
          <p:cNvSpPr>
            <a:spLocks noGrp="1"/>
          </p:cNvSpPr>
          <p:nvPr>
            <p:ph idx="1"/>
          </p:nvPr>
        </p:nvSpPr>
        <p:spPr>
          <a:xfrm>
            <a:off x="838200" y="1371600"/>
            <a:ext cx="10515600" cy="4805363"/>
          </a:xfrm>
          <a:solidFill>
            <a:schemeClr val="bg1"/>
          </a:solidFill>
        </p:spPr>
        <p:txBody>
          <a:bodyPr>
            <a:normAutofit/>
          </a:bodyPr>
          <a:lstStyle/>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a:t>
            </a:r>
            <a:r>
              <a:rPr lang="en-US" altLang="en-US" sz="2000" dirty="0">
                <a:latin typeface="Tahoma" panose="020B0604030504040204" pitchFamily="34" charset="0"/>
                <a:cs typeface="Tahoma" panose="020B0604030504040204" pitchFamily="34" charset="0"/>
              </a:rPr>
              <a:t>The objective of this capstone project was to create and deploy machine learning models that would be able to successfully predict player performance in daily fantasy hockey, an online contest where the objective is to choose the highest scoring lineup in a series of NHL contests. This is a constrained optimization problem in that contest entrants are provided a ‘budget’ of $50,000 to spend on 8 NHL players, who’s salary for a contest could range from $2,500 to $9,000. </a:t>
            </a:r>
          </a:p>
          <a:p>
            <a:pPr marL="0" indent="0">
              <a:buNone/>
            </a:pPr>
            <a:r>
              <a:rPr lang="en-US" altLang="en-US" sz="2000" dirty="0">
                <a:latin typeface="Tahoma" panose="020B0604030504040204" pitchFamily="34" charset="0"/>
                <a:cs typeface="Tahoma" panose="020B0604030504040204" pitchFamily="34" charset="0"/>
              </a:rPr>
              <a:t>	This is no easy task since hockey as a sport is widely considered the most difficult to predict due to the level of interaction among players, difficulty isolating events, and general ‘puck luck’.</a:t>
            </a:r>
            <a:r>
              <a:rPr lang="en-US" altLang="en-US" sz="2000" baseline="30000" dirty="0">
                <a:latin typeface="Tahoma" panose="020B0604030504040204" pitchFamily="34" charset="0"/>
                <a:cs typeface="Tahoma" panose="020B0604030504040204" pitchFamily="34" charset="0"/>
              </a:rPr>
              <a:t> 1 </a:t>
            </a:r>
            <a:r>
              <a:rPr lang="en-US" altLang="en-US" sz="2000" dirty="0">
                <a:latin typeface="Tahoma" panose="020B0604030504040204" pitchFamily="34" charset="0"/>
                <a:cs typeface="Tahoma" panose="020B0604030504040204" pitchFamily="34" charset="0"/>
              </a:rPr>
              <a:t>The value proposition is that by most conservative estimates daily fantasy sports is a multi-billion dollar industry, and even the smaller contests offer value with daily NHL contests paying out up to $5,000 for a first prize for a $3 entry.</a:t>
            </a:r>
            <a:r>
              <a:rPr lang="en-US" altLang="en-US" sz="2000" baseline="30000" dirty="0">
                <a:latin typeface="Tahoma" panose="020B0604030504040204" pitchFamily="34" charset="0"/>
                <a:cs typeface="Tahoma" panose="020B0604030504040204" pitchFamily="34" charset="0"/>
              </a:rPr>
              <a:t>2</a:t>
            </a: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5">
            <a:extLst>
              <a:ext uri="{FF2B5EF4-FFF2-40B4-BE49-F238E27FC236}">
                <a16:creationId xmlns:a16="http://schemas.microsoft.com/office/drawing/2014/main" id="{0FCFA8CD-E34D-8940-AE21-D57F80DECE25}"/>
              </a:ext>
            </a:extLst>
          </p:cNvPr>
          <p:cNvSpPr>
            <a:spLocks noGrp="1"/>
          </p:cNvSpPr>
          <p:nvPr>
            <p:ph type="ftr" sz="quarter" idx="11"/>
          </p:nvPr>
        </p:nvSpPr>
        <p:spPr>
          <a:xfrm>
            <a:off x="838201" y="4782066"/>
            <a:ext cx="10515600" cy="1302030"/>
          </a:xfrm>
        </p:spPr>
        <p:txBody>
          <a:bodyPr/>
          <a:lstStyle/>
          <a:p>
            <a:pPr marL="228600" indent="-228600">
              <a:buFontTx/>
              <a:buAutoNum type="arabicPlain"/>
              <a:defRPr/>
            </a:pPr>
            <a:endParaRPr lang="en-US"/>
          </a:p>
          <a:p>
            <a:pPr marL="228600" indent="-228600">
              <a:buFontTx/>
              <a:buAutoNum type="arabicPlain"/>
              <a:defRPr/>
            </a:pPr>
            <a:r>
              <a:rPr lang="en-US">
                <a:hlinkClick r:id="rId3"/>
              </a:rPr>
              <a:t>https://www.vox.com/videos/2017/6/5/15740632/luck-skill-sports</a:t>
            </a:r>
            <a:endParaRPr lang="en-US"/>
          </a:p>
          <a:p>
            <a:pPr>
              <a:defRPr/>
            </a:pPr>
            <a:r>
              <a:rPr lang="en-US">
                <a:hlinkClick r:id="rId4"/>
              </a:rPr>
              <a:t>2 </a:t>
            </a:r>
            <a:r>
              <a:rPr lang="en-US">
                <a:solidFill>
                  <a:srgbClr val="73B2D9"/>
                </a:solidFill>
                <a:hlinkClick r:id="rId4"/>
              </a:rPr>
              <a:t>https://qz.com/1068534/how-the-7-billion-us-fantasy-football-industry-makes-its-money-i</a:t>
            </a:r>
            <a:r>
              <a:rPr lang="en-US">
                <a:hlinkClick r:id="rId4"/>
              </a:rPr>
              <a:t>n-2017</a:t>
            </a:r>
            <a:endParaRPr lang="en-US"/>
          </a:p>
          <a:p>
            <a:endParaRPr lang="en-US" dirty="0"/>
          </a:p>
        </p:txBody>
      </p:sp>
      <p:sp>
        <p:nvSpPr>
          <p:cNvPr id="7" name="Slide Number Placeholder 6">
            <a:extLst>
              <a:ext uri="{FF2B5EF4-FFF2-40B4-BE49-F238E27FC236}">
                <a16:creationId xmlns:a16="http://schemas.microsoft.com/office/drawing/2014/main" id="{69B8C7EC-8EBC-7F4E-8447-13A4EBC63EA8}"/>
              </a:ext>
            </a:extLst>
          </p:cNvPr>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357070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Model Building: Moderate Success</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The primary reason the Poisson model was an improvement was the projected values were more in line with expectations. The mean value was still about 2 points, but the standard deviation was 0.75 instead of 0.6. Note the plotting here as opposed to the boosted regressor shown before.</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10</a:t>
            </a:r>
          </a:p>
        </p:txBody>
      </p:sp>
      <p:pic>
        <p:nvPicPr>
          <p:cNvPr id="6" name="Picture 5">
            <a:extLst>
              <a:ext uri="{FF2B5EF4-FFF2-40B4-BE49-F238E27FC236}">
                <a16:creationId xmlns:a16="http://schemas.microsoft.com/office/drawing/2014/main" id="{7EE5F218-9DD1-C14B-8E7B-3BD4551F304F}"/>
              </a:ext>
            </a:extLst>
          </p:cNvPr>
          <p:cNvPicPr>
            <a:picLocks noChangeAspect="1"/>
          </p:cNvPicPr>
          <p:nvPr/>
        </p:nvPicPr>
        <p:blipFill>
          <a:blip r:embed="rId3"/>
          <a:stretch>
            <a:fillRect/>
          </a:stretch>
        </p:blipFill>
        <p:spPr>
          <a:xfrm>
            <a:off x="2895600" y="2698750"/>
            <a:ext cx="6045200" cy="3454400"/>
          </a:xfrm>
          <a:prstGeom prst="rect">
            <a:avLst/>
          </a:prstGeom>
        </p:spPr>
      </p:pic>
    </p:spTree>
    <p:extLst>
      <p:ext uri="{BB962C8B-B14F-4D97-AF65-F5344CB8AC3E}">
        <p14:creationId xmlns:p14="http://schemas.microsoft.com/office/powerpoint/2010/main" val="500292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Application: Goals and Tools</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fontScale="92500" lnSpcReduction="10000"/>
          </a:bodyPr>
          <a:lstStyle/>
          <a:p>
            <a:pPr marL="0" indent="0">
              <a:buNone/>
              <a:defRPr/>
            </a:pPr>
            <a:r>
              <a:rPr lang="en-US" sz="2000" dirty="0"/>
              <a:t>	  Given the capstone’s primary objective of being able to supply accurate projections for daily fantasy contests, having a predictive model was not enough. The model should be able to predict actual performance in daily contests, which presented its own challenges: 1) companies do not regularly publish contest results, and 2) the NHL hockey season had not begun so live testing was not possible. </a:t>
            </a:r>
          </a:p>
          <a:p>
            <a:pPr marL="0" indent="0">
              <a:buNone/>
              <a:defRPr/>
            </a:pPr>
            <a:endParaRPr lang="en-US" sz="2000" dirty="0"/>
          </a:p>
          <a:p>
            <a:pPr marL="0" indent="0">
              <a:buNone/>
              <a:defRPr/>
            </a:pPr>
            <a:r>
              <a:rPr lang="en-US" sz="2000" dirty="0"/>
              <a:t>	To circumvent that a test was devised using FantasyCruncher, a tool which is considered an essential lineup optimizer by most daily fantasy sports professionals. FantasyCruncher assists in three ways: 1) it has a historical database of players, “</a:t>
            </a:r>
            <a:r>
              <a:rPr lang="en-US" sz="2000" dirty="0" err="1"/>
              <a:t>LineupRewind</a:t>
            </a:r>
            <a:r>
              <a:rPr lang="en-US" sz="2000" dirty="0"/>
              <a:t>”, that lets you see previous player performance alongside their own models, 2) the site allows players to upload their own models, and 3) can create multiple lineups on any given day using either FantasyCruncher or player models. </a:t>
            </a:r>
          </a:p>
          <a:p>
            <a:pPr marL="0" indent="0">
              <a:buNone/>
              <a:defRPr/>
            </a:pPr>
            <a:endParaRPr lang="en-US" sz="2000" dirty="0"/>
          </a:p>
          <a:p>
            <a:pPr marL="0" indent="0">
              <a:buNone/>
              <a:defRPr/>
            </a:pPr>
            <a:r>
              <a:rPr lang="en-US" sz="2000" dirty="0"/>
              <a:t>	For the back test five days were chosen at random, three of which had data in FantasyCruncher, 2/23/2016, 5/11/2016, and 10/27/2018. The model was imported for those dates, and lineups were created using both the model and the generic projections provided by FantasyCruncher. A lineup can be considered successful if it exceeded 35 points in one of these simulations, which is the typical minimum value needed to cash and earn a player money. </a:t>
            </a:r>
          </a:p>
          <a:p>
            <a:pPr marL="0" indent="0">
              <a:buNone/>
            </a:pPr>
            <a:endParaRPr lang="en-US" sz="2000" dirty="0"/>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11</a:t>
            </a:r>
          </a:p>
        </p:txBody>
      </p:sp>
    </p:spTree>
    <p:extLst>
      <p:ext uri="{BB962C8B-B14F-4D97-AF65-F5344CB8AC3E}">
        <p14:creationId xmlns:p14="http://schemas.microsoft.com/office/powerpoint/2010/main" val="225506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Naïve Application</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altLang="en-US" sz="2000" dirty="0"/>
              <a:t>	 In naïve contests, those without human input, the model did not out-perform the off-the-shelf projections, and in fact were rarely selected by the platform. Below is a comparison of the naïve lineups (upper) and FantasyCruncher (lower).</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12</a:t>
            </a:r>
          </a:p>
        </p:txBody>
      </p:sp>
      <p:sp>
        <p:nvSpPr>
          <p:cNvPr id="8" name="TextBox 7">
            <a:extLst>
              <a:ext uri="{FF2B5EF4-FFF2-40B4-BE49-F238E27FC236}">
                <a16:creationId xmlns:a16="http://schemas.microsoft.com/office/drawing/2014/main" id="{1A26AE74-BB05-E44F-A9EA-8B755465C463}"/>
              </a:ext>
            </a:extLst>
          </p:cNvPr>
          <p:cNvSpPr txBox="1"/>
          <p:nvPr/>
        </p:nvSpPr>
        <p:spPr>
          <a:xfrm>
            <a:off x="6302636" y="2520778"/>
            <a:ext cx="4892586" cy="369332"/>
          </a:xfrm>
          <a:prstGeom prst="rect">
            <a:avLst/>
          </a:prstGeom>
          <a:noFill/>
        </p:spPr>
        <p:txBody>
          <a:bodyPr wrap="square" rtlCol="0">
            <a:spAutoFit/>
          </a:bodyPr>
          <a:lstStyle/>
          <a:p>
            <a:r>
              <a:rPr lang="en-US" dirty="0"/>
              <a:t>   </a:t>
            </a:r>
          </a:p>
        </p:txBody>
      </p:sp>
      <p:pic>
        <p:nvPicPr>
          <p:cNvPr id="10" name="Picture 18">
            <a:extLst>
              <a:ext uri="{FF2B5EF4-FFF2-40B4-BE49-F238E27FC236}">
                <a16:creationId xmlns:a16="http://schemas.microsoft.com/office/drawing/2014/main" id="{C131C5A8-EAC1-0240-8BE3-F7E5B71E70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9459" y="-340969"/>
            <a:ext cx="5194300" cy="4840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a:extLst>
              <a:ext uri="{FF2B5EF4-FFF2-40B4-BE49-F238E27FC236}">
                <a16:creationId xmlns:a16="http://schemas.microsoft.com/office/drawing/2014/main" id="{F7DCDAF6-2EEE-0749-B957-B1F460F6D6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3884" y="1246188"/>
            <a:ext cx="5289876" cy="4843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21">
            <a:extLst>
              <a:ext uri="{FF2B5EF4-FFF2-40B4-BE49-F238E27FC236}">
                <a16:creationId xmlns:a16="http://schemas.microsoft.com/office/drawing/2014/main" id="{C19B2651-CBC1-744F-98E7-715F8C5123CE}"/>
              </a:ext>
            </a:extLst>
          </p:cNvPr>
          <p:cNvSpPr txBox="1">
            <a:spLocks noChangeArrowheads="1"/>
          </p:cNvSpPr>
          <p:nvPr/>
        </p:nvSpPr>
        <p:spPr bwMode="auto">
          <a:xfrm>
            <a:off x="6718094" y="3069497"/>
            <a:ext cx="4455524"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r>
              <a:rPr lang="en-US" altLang="en-US" sz="2000" dirty="0"/>
              <a:t>Again, the typical lower bound for cashing in in a contest is 35 points so given that target the FantasyCruncher lineup would have succeeded while the naïve model would not. </a:t>
            </a:r>
          </a:p>
        </p:txBody>
      </p:sp>
      <p:sp>
        <p:nvSpPr>
          <p:cNvPr id="13" name="Frame 12">
            <a:extLst>
              <a:ext uri="{FF2B5EF4-FFF2-40B4-BE49-F238E27FC236}">
                <a16:creationId xmlns:a16="http://schemas.microsoft.com/office/drawing/2014/main" id="{D34CE0EE-8E63-7F44-B1EF-E50270972BCD}"/>
              </a:ext>
            </a:extLst>
          </p:cNvPr>
          <p:cNvSpPr/>
          <p:nvPr/>
        </p:nvSpPr>
        <p:spPr>
          <a:xfrm>
            <a:off x="4800600" y="3321024"/>
            <a:ext cx="508000" cy="806475"/>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Frame 13">
            <a:extLst>
              <a:ext uri="{FF2B5EF4-FFF2-40B4-BE49-F238E27FC236}">
                <a16:creationId xmlns:a16="http://schemas.microsoft.com/office/drawing/2014/main" id="{2C129231-FC66-6A48-8FFF-9A1884B3EA32}"/>
              </a:ext>
            </a:extLst>
          </p:cNvPr>
          <p:cNvSpPr/>
          <p:nvPr/>
        </p:nvSpPr>
        <p:spPr>
          <a:xfrm>
            <a:off x="4775200" y="4891245"/>
            <a:ext cx="508000" cy="806475"/>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23959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Non-Naïve Application</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a:t>
            </a:r>
            <a:r>
              <a:rPr lang="en-US" altLang="en-US" sz="2000" dirty="0"/>
              <a:t>That said, the story is wildly different given even minimal human supervision. In these examples, FantasyCruncher was limited to two options in the goalie position, selected solely based on being the starting goalie for the team most favored to win by the Las Vegas Casinos. I set the same assignment for the FantasyCruncher model but the scores were wildly different in this case. The Non-Naïve model (left) would have done significantly better than FantasyCruncher alone (right).</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12</a:t>
            </a:r>
          </a:p>
        </p:txBody>
      </p:sp>
      <p:pic>
        <p:nvPicPr>
          <p:cNvPr id="13" name="Picture 7">
            <a:extLst>
              <a:ext uri="{FF2B5EF4-FFF2-40B4-BE49-F238E27FC236}">
                <a16:creationId xmlns:a16="http://schemas.microsoft.com/office/drawing/2014/main" id="{E834566B-2F20-DD44-893D-912D765788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96" t="68413" r="2316" b="1596"/>
          <a:stretch/>
        </p:blipFill>
        <p:spPr bwMode="auto">
          <a:xfrm>
            <a:off x="965395" y="4011454"/>
            <a:ext cx="5168599" cy="136240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 name="Picture 5">
            <a:extLst>
              <a:ext uri="{FF2B5EF4-FFF2-40B4-BE49-F238E27FC236}">
                <a16:creationId xmlns:a16="http://schemas.microsoft.com/office/drawing/2014/main" id="{3ADBB3EA-DD12-B146-B7EF-64D3CF003E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8266" r="2273" b="1748"/>
          <a:stretch/>
        </p:blipFill>
        <p:spPr bwMode="auto">
          <a:xfrm>
            <a:off x="6261188" y="4009292"/>
            <a:ext cx="4838222" cy="1364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ame 5">
            <a:extLst>
              <a:ext uri="{FF2B5EF4-FFF2-40B4-BE49-F238E27FC236}">
                <a16:creationId xmlns:a16="http://schemas.microsoft.com/office/drawing/2014/main" id="{29DF2A4E-5C06-3B4E-9379-80D9453BDF49}"/>
              </a:ext>
            </a:extLst>
          </p:cNvPr>
          <p:cNvSpPr/>
          <p:nvPr/>
        </p:nvSpPr>
        <p:spPr>
          <a:xfrm>
            <a:off x="4648200" y="4343400"/>
            <a:ext cx="495300" cy="711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Frame 8">
            <a:extLst>
              <a:ext uri="{FF2B5EF4-FFF2-40B4-BE49-F238E27FC236}">
                <a16:creationId xmlns:a16="http://schemas.microsoft.com/office/drawing/2014/main" id="{E908FC8B-0EF6-AB4E-8116-029B28E78658}"/>
              </a:ext>
            </a:extLst>
          </p:cNvPr>
          <p:cNvSpPr/>
          <p:nvPr/>
        </p:nvSpPr>
        <p:spPr>
          <a:xfrm>
            <a:off x="9569149" y="4343400"/>
            <a:ext cx="495300" cy="711200"/>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01219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Extensions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fontScale="92500" lnSpcReduction="10000"/>
          </a:bodyPr>
          <a:lstStyle/>
          <a:p>
            <a:pPr marL="0" indent="0">
              <a:buNone/>
              <a:defRPr/>
            </a:pPr>
            <a:r>
              <a:rPr lang="en-US" sz="2000" dirty="0"/>
              <a:t>	Given additional time to do further iterations of this capstone, there are a number of additional angles that could be pursued to add further value or otherwise explore for new features. Four stand out as primarily being viable:</a:t>
            </a:r>
          </a:p>
          <a:p>
            <a:pPr marL="457200" indent="-457200">
              <a:buFont typeface="Arial" panose="020B0604020202020204" pitchFamily="34" charset="0"/>
              <a:buAutoNum type="arabicPeriod" startAt="2"/>
              <a:defRPr/>
            </a:pPr>
            <a:endParaRPr lang="en-US" sz="2000" dirty="0"/>
          </a:p>
          <a:p>
            <a:pPr marL="457200" indent="-457200" fontAlgn="auto">
              <a:spcAft>
                <a:spcPts val="0"/>
              </a:spcAft>
              <a:buFont typeface="+mj-lt"/>
              <a:buAutoNum type="arabicPeriod"/>
              <a:defRPr/>
            </a:pPr>
            <a:r>
              <a:rPr lang="en-US" sz="2000" dirty="0"/>
              <a:t>Further apply Las Vegas odds: use the Vegas lines as direct inputs to create features such as percentage likelihood of a team generating more goals and therefore points.</a:t>
            </a:r>
          </a:p>
          <a:p>
            <a:pPr marL="457200" indent="-457200">
              <a:buFont typeface="Arial" panose="020B0604020202020204" pitchFamily="34" charset="0"/>
              <a:buAutoNum type="arabicPeriod" startAt="2"/>
              <a:defRPr/>
            </a:pPr>
            <a:r>
              <a:rPr lang="en-US" sz="2000" dirty="0"/>
              <a:t>Consider strength of opponent metrics; marry the trends of the opposing teams to the basic stats. For example, similar to how a player might have recently seen a positive MACD signal, playing against a team with a strong defensive signal could counter that and forecast a decrease in goals scored.</a:t>
            </a:r>
          </a:p>
          <a:p>
            <a:pPr marL="457200" indent="-457200">
              <a:buFont typeface="Arial" panose="020B0604020202020204" pitchFamily="34" charset="0"/>
              <a:buAutoNum type="arabicPeriod" startAt="2"/>
              <a:defRPr/>
            </a:pPr>
            <a:r>
              <a:rPr lang="en-US" sz="2000" dirty="0"/>
              <a:t>Attempt another Poisson model with more stripped out features. Models were attempted based on position but perhaps a KNN to differentiate valuable players and only project their performance would be lower variance with more upside.</a:t>
            </a:r>
          </a:p>
          <a:p>
            <a:pPr marL="457200" indent="-457200">
              <a:buFont typeface="Arial" panose="020B0604020202020204" pitchFamily="34" charset="0"/>
              <a:buAutoNum type="arabicPeriod" startAt="2"/>
              <a:defRPr/>
            </a:pPr>
            <a:r>
              <a:rPr lang="en-US" sz="2000" dirty="0"/>
              <a:t>Find ways to increase the points spread in the target variable: a more naturally occurring normal distribution might also increase accuracy in predictions. </a:t>
            </a:r>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12</a:t>
            </a:r>
          </a:p>
        </p:txBody>
      </p:sp>
      <p:sp>
        <p:nvSpPr>
          <p:cNvPr id="8" name="TextBox 7">
            <a:extLst>
              <a:ext uri="{FF2B5EF4-FFF2-40B4-BE49-F238E27FC236}">
                <a16:creationId xmlns:a16="http://schemas.microsoft.com/office/drawing/2014/main" id="{1A26AE74-BB05-E44F-A9EA-8B755465C463}"/>
              </a:ext>
            </a:extLst>
          </p:cNvPr>
          <p:cNvSpPr txBox="1"/>
          <p:nvPr/>
        </p:nvSpPr>
        <p:spPr>
          <a:xfrm>
            <a:off x="6302636" y="2520778"/>
            <a:ext cx="4892586" cy="369332"/>
          </a:xfrm>
          <a:prstGeom prst="rect">
            <a:avLst/>
          </a:prstGeom>
          <a:noFill/>
        </p:spPr>
        <p:txBody>
          <a:bodyPr wrap="square" rtlCol="0">
            <a:spAutoFit/>
          </a:bodyPr>
          <a:lstStyle/>
          <a:p>
            <a:r>
              <a:rPr lang="en-US" dirty="0"/>
              <a:t>   </a:t>
            </a:r>
          </a:p>
        </p:txBody>
      </p:sp>
    </p:spTree>
    <p:extLst>
      <p:ext uri="{BB962C8B-B14F-4D97-AF65-F5344CB8AC3E}">
        <p14:creationId xmlns:p14="http://schemas.microsoft.com/office/powerpoint/2010/main" val="3969801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Conclusions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defRPr/>
            </a:pPr>
            <a:endParaRPr lang="en-US" sz="2000" dirty="0"/>
          </a:p>
          <a:p>
            <a:pPr marL="457200" indent="-457200">
              <a:buFont typeface="Arial" panose="020B0604020202020204" pitchFamily="34" charset="0"/>
              <a:buAutoNum type="arabicPeriod"/>
              <a:defRPr/>
            </a:pPr>
            <a:r>
              <a:rPr lang="en-US" sz="2000" dirty="0"/>
              <a:t>While the model isn’t predictive enough to be a stand alone product, minimal human coaching can make it viable. </a:t>
            </a:r>
          </a:p>
          <a:p>
            <a:pPr marL="457200" indent="-457200">
              <a:buFont typeface="Arial" panose="020B0604020202020204" pitchFamily="34" charset="0"/>
              <a:buAutoNum type="arabicPeriod"/>
              <a:defRPr/>
            </a:pPr>
            <a:endParaRPr lang="en-US" sz="2000" dirty="0"/>
          </a:p>
          <a:p>
            <a:pPr marL="457200" indent="-457200">
              <a:buFont typeface="Arial" panose="020B0604020202020204" pitchFamily="34" charset="0"/>
              <a:buAutoNum type="arabicPeriod"/>
              <a:defRPr/>
            </a:pPr>
            <a:r>
              <a:rPr lang="en-US" sz="2000" dirty="0"/>
              <a:t>Significant challenges remain in finding more predictive features that aren’t multicollinear or otherwise reproductions of basic stats. Appropriate model selection for the type of distribution are important as well.</a:t>
            </a:r>
          </a:p>
          <a:p>
            <a:pPr marL="0" indent="0">
              <a:buNone/>
              <a:defRPr/>
            </a:pPr>
            <a:endParaRPr lang="en-US" sz="2000" dirty="0"/>
          </a:p>
          <a:p>
            <a:pPr marL="457200" indent="-457200">
              <a:buFont typeface="Arial" panose="020B0604020202020204" pitchFamily="34" charset="0"/>
              <a:buAutoNum type="arabicPeriod" startAt="3"/>
              <a:defRPr/>
            </a:pPr>
            <a:r>
              <a:rPr lang="en-US" sz="2000" dirty="0"/>
              <a:t>The moving averages have some promise, and perhaps an even simpler model based on those and core features might perform just as well.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13</a:t>
            </a:r>
          </a:p>
        </p:txBody>
      </p:sp>
      <p:sp>
        <p:nvSpPr>
          <p:cNvPr id="4" name="Footer Placeholder 3">
            <a:extLst>
              <a:ext uri="{FF2B5EF4-FFF2-40B4-BE49-F238E27FC236}">
                <a16:creationId xmlns:a16="http://schemas.microsoft.com/office/drawing/2014/main" id="{D21A5835-B2CF-024C-A73A-70A03416B843}"/>
              </a:ext>
            </a:extLst>
          </p:cNvPr>
          <p:cNvSpPr>
            <a:spLocks noGrp="1"/>
          </p:cNvSpPr>
          <p:nvPr>
            <p:ph type="ftr" sz="quarter" idx="11"/>
          </p:nvPr>
        </p:nvSpPr>
        <p:spPr>
          <a:xfrm>
            <a:off x="3703937" y="5718969"/>
            <a:ext cx="4784125" cy="365125"/>
          </a:xfrm>
        </p:spPr>
        <p:txBody>
          <a:bodyPr/>
          <a:lstStyle/>
          <a:p>
            <a:endParaRPr lang="en-US" dirty="0"/>
          </a:p>
        </p:txBody>
      </p:sp>
    </p:spTree>
    <p:extLst>
      <p:ext uri="{BB962C8B-B14F-4D97-AF65-F5344CB8AC3E}">
        <p14:creationId xmlns:p14="http://schemas.microsoft.com/office/powerpoint/2010/main" val="583916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Acknowledgements</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fontScale="92500" lnSpcReduction="10000"/>
          </a:bodyPr>
          <a:lstStyle/>
          <a:p>
            <a:pPr marL="0" indent="0">
              <a:buNone/>
            </a:pPr>
            <a:endParaRPr lang="en-US" altLang="en-US" sz="2000" dirty="0"/>
          </a:p>
          <a:p>
            <a:pPr marL="0" indent="0">
              <a:buNone/>
            </a:pPr>
            <a:r>
              <a:rPr lang="en-US" altLang="en-US" sz="2000" dirty="0"/>
              <a:t>	</a:t>
            </a:r>
            <a:r>
              <a:rPr lang="en-US" dirty="0"/>
              <a:t>There were many reviewers who added edits and helped greatly improve this presentation. Thanks to Marcia Burchby,  Dayna Clark, Jimena </a:t>
            </a:r>
            <a:r>
              <a:rPr lang="en-US" dirty="0" err="1"/>
              <a:t>Gargiulo</a:t>
            </a:r>
            <a:r>
              <a:rPr lang="en-US" dirty="0"/>
              <a:t>, Megan Ogle and George Wood, among others.</a:t>
            </a:r>
          </a:p>
          <a:p>
            <a:pPr marL="0" indent="0">
              <a:buNone/>
            </a:pPr>
            <a:br>
              <a:rPr lang="en-US" dirty="0"/>
            </a:br>
            <a:r>
              <a:rPr lang="en-US" dirty="0"/>
              <a:t>But I’d primarily like to thank both my mentor for this course, Alex Rutherford, and my mentor throughout my data science career, Michael Burton, for helping along the way to guide my progress, point out areas of improvement, and generally being great sounding boards. This project would be much less successful without them. </a:t>
            </a:r>
          </a:p>
          <a:p>
            <a:pPr marL="0" indent="0">
              <a:buNone/>
            </a:pPr>
            <a:br>
              <a:rPr lang="en-US" sz="2000" dirty="0"/>
            </a:br>
            <a:br>
              <a:rPr lang="en-US" sz="2000" dirty="0"/>
            </a:b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13</a:t>
            </a:r>
          </a:p>
        </p:txBody>
      </p:sp>
      <p:sp>
        <p:nvSpPr>
          <p:cNvPr id="4" name="Footer Placeholder 3">
            <a:extLst>
              <a:ext uri="{FF2B5EF4-FFF2-40B4-BE49-F238E27FC236}">
                <a16:creationId xmlns:a16="http://schemas.microsoft.com/office/drawing/2014/main" id="{D21A5835-B2CF-024C-A73A-70A03416B843}"/>
              </a:ext>
            </a:extLst>
          </p:cNvPr>
          <p:cNvSpPr>
            <a:spLocks noGrp="1"/>
          </p:cNvSpPr>
          <p:nvPr>
            <p:ph type="ftr" sz="quarter" idx="11"/>
          </p:nvPr>
        </p:nvSpPr>
        <p:spPr>
          <a:xfrm>
            <a:off x="3703937" y="5718969"/>
            <a:ext cx="4784125" cy="365125"/>
          </a:xfrm>
        </p:spPr>
        <p:txBody>
          <a:bodyPr/>
          <a:lstStyle/>
          <a:p>
            <a:endParaRPr lang="en-US" dirty="0"/>
          </a:p>
        </p:txBody>
      </p:sp>
    </p:spTree>
    <p:extLst>
      <p:ext uri="{BB962C8B-B14F-4D97-AF65-F5344CB8AC3E}">
        <p14:creationId xmlns:p14="http://schemas.microsoft.com/office/powerpoint/2010/main" val="1418767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Collection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solidFill>
            <a:schemeClr val="bg1"/>
          </a:solidFill>
        </p:spPr>
        <p:txBody>
          <a:bodyPr>
            <a:normAutofit/>
          </a:bodyPr>
          <a:lstStyle/>
          <a:p>
            <a:pPr marL="0" indent="0">
              <a:buNone/>
            </a:pPr>
            <a:endParaRPr lang="en-US" dirty="0"/>
          </a:p>
          <a:p>
            <a:pPr marL="0" indent="0">
              <a:buNone/>
            </a:pPr>
            <a:r>
              <a:rPr lang="en-US" altLang="en-US" dirty="0"/>
              <a:t>The data scraped from the NHL’s unofficial API, and then processed using scripts developed by the team at EvolvingHockey</a:t>
            </a:r>
            <a:r>
              <a:rPr lang="en-US" altLang="en-US" baseline="30000" dirty="0">
                <a:latin typeface="Tahoma" panose="020B0604030504040204" pitchFamily="34" charset="0"/>
                <a:cs typeface="Tahoma" panose="020B0604030504040204" pitchFamily="34" charset="0"/>
              </a:rPr>
              <a:t>1</a:t>
            </a:r>
            <a:r>
              <a:rPr lang="en-US" altLang="en-US" dirty="0"/>
              <a:t>, an invaluable resource for daily results. </a:t>
            </a:r>
          </a:p>
          <a:p>
            <a:pPr marL="0" indent="0">
              <a:buNone/>
            </a:pPr>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2</a:t>
            </a:r>
          </a:p>
        </p:txBody>
      </p:sp>
      <p:sp>
        <p:nvSpPr>
          <p:cNvPr id="9" name="Footer Placeholder 3">
            <a:extLst>
              <a:ext uri="{FF2B5EF4-FFF2-40B4-BE49-F238E27FC236}">
                <a16:creationId xmlns:a16="http://schemas.microsoft.com/office/drawing/2014/main" id="{91510A0C-66BE-CD41-A5EA-93B0C57A5662}"/>
              </a:ext>
            </a:extLst>
          </p:cNvPr>
          <p:cNvSpPr>
            <a:spLocks noGrp="1"/>
          </p:cNvSpPr>
          <p:nvPr>
            <p:ph type="ftr" sz="quarter" idx="11"/>
          </p:nvPr>
        </p:nvSpPr>
        <p:spPr>
          <a:xfrm>
            <a:off x="838200" y="4918075"/>
            <a:ext cx="10515600" cy="1803400"/>
          </a:xfrm>
        </p:spPr>
        <p:txBody>
          <a:bodyPr/>
          <a:lstStyle/>
          <a:p>
            <a:pPr>
              <a:defRPr/>
            </a:pPr>
            <a:r>
              <a:rPr lang="en-US"/>
              <a:t>1  </a:t>
            </a:r>
            <a:r>
              <a:rPr lang="en-US">
                <a:hlinkClick r:id="rId2"/>
              </a:rPr>
              <a:t>https://evolving-hockey.com</a:t>
            </a:r>
            <a:r>
              <a:rPr lang="en-US"/>
              <a:t> </a:t>
            </a:r>
          </a:p>
          <a:p>
            <a:pPr>
              <a:defRPr/>
            </a:pPr>
            <a:endParaRPr lang="en-US" dirty="0"/>
          </a:p>
        </p:txBody>
      </p:sp>
      <p:pic>
        <p:nvPicPr>
          <p:cNvPr id="10" name="Picture 6">
            <a:extLst>
              <a:ext uri="{FF2B5EF4-FFF2-40B4-BE49-F238E27FC236}">
                <a16:creationId xmlns:a16="http://schemas.microsoft.com/office/drawing/2014/main" id="{EEDE3106-C606-8644-91C4-6B9D486984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550" y="3644900"/>
            <a:ext cx="1524000"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1F60D02D-831C-1F4D-8287-D48CFEB61C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900" y="3757613"/>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272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Key Terms for Features</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530725"/>
          </a:xfrm>
          <a:solidFill>
            <a:schemeClr val="bg1"/>
          </a:solidFill>
        </p:spPr>
        <p:txBody>
          <a:bodyPr>
            <a:normAutofit fontScale="92500" lnSpcReduction="20000"/>
          </a:bodyPr>
          <a:lstStyle/>
          <a:p>
            <a:pPr marL="0" indent="0">
              <a:buNone/>
              <a:defRPr/>
            </a:pPr>
            <a:r>
              <a:rPr lang="en-US" dirty="0"/>
              <a:t>	A few essential hockey terms that will be used going forward:</a:t>
            </a:r>
          </a:p>
          <a:p>
            <a:pPr marL="0" indent="0">
              <a:buNone/>
              <a:defRPr/>
            </a:pPr>
            <a:r>
              <a:rPr lang="en-US" b="1" dirty="0"/>
              <a:t>Power Play</a:t>
            </a:r>
            <a:r>
              <a:rPr lang="en-US" dirty="0"/>
              <a:t>: period where at least one opposing player is serving a penalty and the team has the advantage of an additional skater.</a:t>
            </a:r>
          </a:p>
          <a:p>
            <a:pPr marL="0" indent="0">
              <a:buNone/>
              <a:defRPr/>
            </a:pPr>
            <a:r>
              <a:rPr lang="en-US" b="1" dirty="0"/>
              <a:t>Short Handed</a:t>
            </a:r>
            <a:r>
              <a:rPr lang="en-US" dirty="0"/>
              <a:t>: the inverse of the above, the situation of playing with one or more fewer player(s).</a:t>
            </a:r>
          </a:p>
          <a:p>
            <a:pPr marL="0" indent="0">
              <a:buNone/>
              <a:defRPr/>
            </a:pPr>
            <a:r>
              <a:rPr lang="en-US" b="1" dirty="0"/>
              <a:t>Time-On-Ice (TOI): </a:t>
            </a:r>
            <a:r>
              <a:rPr lang="en-US" dirty="0"/>
              <a:t>the amount of time a player is involved in actual play. Also represented as percentage of a teams TOI, power play TOI, and short handed TOI. </a:t>
            </a:r>
          </a:p>
          <a:p>
            <a:pPr marL="0" indent="0">
              <a:buNone/>
              <a:defRPr/>
            </a:pPr>
            <a:r>
              <a:rPr lang="en-US" b="1" dirty="0"/>
              <a:t>Fenwick/</a:t>
            </a:r>
            <a:r>
              <a:rPr lang="en-US" b="1" dirty="0" err="1"/>
              <a:t>Corsi</a:t>
            </a:r>
            <a:r>
              <a:rPr lang="en-US" dirty="0"/>
              <a:t>: measurements of a players number of unblocked shots or total shots, respectively. </a:t>
            </a:r>
          </a:p>
          <a:p>
            <a:pPr marL="0" indent="0">
              <a:buNone/>
              <a:defRPr/>
            </a:pPr>
            <a:r>
              <a:rPr lang="en-US" b="1" dirty="0"/>
              <a:t>Points</a:t>
            </a:r>
            <a:r>
              <a:rPr lang="en-US" dirty="0"/>
              <a:t>: can refer to either fantasy points or points as recorded by the NHL. In the later case points are either a goal or assist to a goal.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4</a:t>
            </a:r>
          </a:p>
        </p:txBody>
      </p:sp>
    </p:spTree>
    <p:extLst>
      <p:ext uri="{BB962C8B-B14F-4D97-AF65-F5344CB8AC3E}">
        <p14:creationId xmlns:p14="http://schemas.microsoft.com/office/powerpoint/2010/main" val="655665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altLang="en-US" dirty="0">
                <a:latin typeface="Palatino" pitchFamily="2" charset="77"/>
                <a:ea typeface="Palatino" pitchFamily="2" charset="77"/>
                <a:cs typeface="Palatino" pitchFamily="2" charset="77"/>
              </a:rPr>
              <a:t>Preprocessing And Primary Feature Gathering</a:t>
            </a:r>
            <a:endParaRPr lang="en-US" dirty="0">
              <a:latin typeface="Palatino" pitchFamily="2" charset="77"/>
              <a:ea typeface="Palatino" pitchFamily="2" charset="77"/>
            </a:endParaRP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solidFill>
            <a:schemeClr val="bg1"/>
          </a:solidFill>
        </p:spPr>
        <p:txBody>
          <a:bodyPr>
            <a:normAutofit fontScale="92500" lnSpcReduction="10000"/>
          </a:bodyPr>
          <a:lstStyle/>
          <a:p>
            <a:pPr marL="0" indent="0">
              <a:buNone/>
              <a:defRPr/>
            </a:pPr>
            <a:r>
              <a:rPr lang="en-US" dirty="0"/>
              <a:t>	For this project, most of the data was in a raw format from the API and required compiling on a player-per-game instance. That was assisted by the Evolving Hockey scripts, but also required a PostgreSQL instance be stood up to house the data and easily access it, as well as create rank ordering functions. </a:t>
            </a:r>
          </a:p>
          <a:p>
            <a:pPr marL="0" indent="0">
              <a:buNone/>
              <a:defRPr/>
            </a:pPr>
            <a:r>
              <a:rPr lang="en-US" dirty="0"/>
              <a:t>	Additionally, significant work was done to break the API scraping down into chunks to reduce the load on the local machine. </a:t>
            </a:r>
          </a:p>
          <a:p>
            <a:pPr marL="0" indent="0">
              <a:buNone/>
              <a:defRPr/>
            </a:pPr>
            <a:r>
              <a:rPr lang="en-US" dirty="0"/>
              <a:t>	Given the nature of the data (a published API of official records) there were no </a:t>
            </a:r>
            <a:r>
              <a:rPr lang="en-US" dirty="0" err="1"/>
              <a:t>NaN</a:t>
            </a:r>
            <a:r>
              <a:rPr lang="en-US" dirty="0"/>
              <a:t> or missing values. Instead there were some errors caused by the multilevel scripting of the API which caused some redundant records. Once identified as being redundant by counting the total rows vs unique name::</a:t>
            </a:r>
            <a:r>
              <a:rPr lang="en-US" dirty="0" err="1"/>
              <a:t>game_id</a:t>
            </a:r>
            <a:r>
              <a:rPr lang="en-US" dirty="0"/>
              <a:t> combinations it was relatively easy to strip them out.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1524417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dirty="0"/>
              <a:t>	</a:t>
            </a:r>
            <a:r>
              <a:rPr lang="en-US" altLang="en-US" sz="1800" dirty="0"/>
              <a:t> While fantasy points, the primary target metric, are generated by the same actions such as goals and assists in both daily and season long contests they do not have the same distribution. On a per-season basis the points are normally distributed (fig. 1) while on a per-game basis the distribution is very strongly skewed to the right (fig. 2). This is important as gradient descent models that were deployed both in the previous capstone and tested here are sensitive to the scale.</a:t>
            </a:r>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5</a:t>
            </a:r>
          </a:p>
        </p:txBody>
      </p:sp>
      <p:pic>
        <p:nvPicPr>
          <p:cNvPr id="6" name="Picture 5">
            <a:extLst>
              <a:ext uri="{FF2B5EF4-FFF2-40B4-BE49-F238E27FC236}">
                <a16:creationId xmlns:a16="http://schemas.microsoft.com/office/drawing/2014/main" id="{EA6C16EF-CA51-CF48-B4BE-C3B48836059C}"/>
              </a:ext>
            </a:extLst>
          </p:cNvPr>
          <p:cNvPicPr>
            <a:picLocks noChangeAspect="1"/>
          </p:cNvPicPr>
          <p:nvPr/>
        </p:nvPicPr>
        <p:blipFill>
          <a:blip r:embed="rId2"/>
          <a:stretch>
            <a:fillRect/>
          </a:stretch>
        </p:blipFill>
        <p:spPr>
          <a:xfrm>
            <a:off x="2245782" y="3289300"/>
            <a:ext cx="3850217" cy="2887663"/>
          </a:xfrm>
          <a:prstGeom prst="rect">
            <a:avLst/>
          </a:prstGeom>
        </p:spPr>
      </p:pic>
      <p:pic>
        <p:nvPicPr>
          <p:cNvPr id="10" name="Picture 9">
            <a:extLst>
              <a:ext uri="{FF2B5EF4-FFF2-40B4-BE49-F238E27FC236}">
                <a16:creationId xmlns:a16="http://schemas.microsoft.com/office/drawing/2014/main" id="{1576A6DF-7C29-C741-AF06-E173F148EAB1}"/>
              </a:ext>
            </a:extLst>
          </p:cNvPr>
          <p:cNvPicPr>
            <a:picLocks noChangeAspect="1"/>
          </p:cNvPicPr>
          <p:nvPr/>
        </p:nvPicPr>
        <p:blipFill>
          <a:blip r:embed="rId3"/>
          <a:stretch>
            <a:fillRect/>
          </a:stretch>
        </p:blipFill>
        <p:spPr>
          <a:xfrm>
            <a:off x="6095998" y="3289299"/>
            <a:ext cx="4331496" cy="2887663"/>
          </a:xfrm>
          <a:prstGeom prst="rect">
            <a:avLst/>
          </a:prstGeom>
        </p:spPr>
      </p:pic>
    </p:spTree>
    <p:extLst>
      <p:ext uri="{BB962C8B-B14F-4D97-AF65-F5344CB8AC3E}">
        <p14:creationId xmlns:p14="http://schemas.microsoft.com/office/powerpoint/2010/main" val="56606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altLang="en-US" dirty="0"/>
              <a:t>Fenwick (fig. 1) remains a constant for forecasting points, does TOI (fig. 2). </a:t>
            </a:r>
            <a:r>
              <a:rPr lang="en-US" altLang="en-US" baseline="30000" dirty="0"/>
              <a:t>1</a:t>
            </a: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6</a:t>
            </a:r>
          </a:p>
        </p:txBody>
      </p:sp>
      <p:pic>
        <p:nvPicPr>
          <p:cNvPr id="10" name="Picture 9">
            <a:extLst>
              <a:ext uri="{FF2B5EF4-FFF2-40B4-BE49-F238E27FC236}">
                <a16:creationId xmlns:a16="http://schemas.microsoft.com/office/drawing/2014/main" id="{1D975F1C-519C-A249-B78C-774BB84F178B}"/>
              </a:ext>
            </a:extLst>
          </p:cNvPr>
          <p:cNvPicPr>
            <a:picLocks noChangeAspect="1"/>
          </p:cNvPicPr>
          <p:nvPr/>
        </p:nvPicPr>
        <p:blipFill>
          <a:blip r:embed="rId3"/>
          <a:stretch>
            <a:fillRect/>
          </a:stretch>
        </p:blipFill>
        <p:spPr>
          <a:xfrm>
            <a:off x="6210302" y="2559050"/>
            <a:ext cx="4800598" cy="3200399"/>
          </a:xfrm>
          <a:prstGeom prst="rect">
            <a:avLst/>
          </a:prstGeom>
        </p:spPr>
      </p:pic>
      <p:pic>
        <p:nvPicPr>
          <p:cNvPr id="12" name="Picture 11">
            <a:extLst>
              <a:ext uri="{FF2B5EF4-FFF2-40B4-BE49-F238E27FC236}">
                <a16:creationId xmlns:a16="http://schemas.microsoft.com/office/drawing/2014/main" id="{E3FD1ACD-253B-9545-A489-4271864BD792}"/>
              </a:ext>
            </a:extLst>
          </p:cNvPr>
          <p:cNvPicPr>
            <a:picLocks noChangeAspect="1"/>
          </p:cNvPicPr>
          <p:nvPr/>
        </p:nvPicPr>
        <p:blipFill>
          <a:blip r:embed="rId4"/>
          <a:stretch>
            <a:fillRect/>
          </a:stretch>
        </p:blipFill>
        <p:spPr>
          <a:xfrm>
            <a:off x="1257300" y="2559050"/>
            <a:ext cx="4800600" cy="3200400"/>
          </a:xfrm>
          <a:prstGeom prst="rect">
            <a:avLst/>
          </a:prstGeom>
        </p:spPr>
      </p:pic>
      <p:sp>
        <p:nvSpPr>
          <p:cNvPr id="14" name="Footer Placeholder 13">
            <a:extLst>
              <a:ext uri="{FF2B5EF4-FFF2-40B4-BE49-F238E27FC236}">
                <a16:creationId xmlns:a16="http://schemas.microsoft.com/office/drawing/2014/main" id="{FB37DAB6-7698-294F-97CF-4398810AC78F}"/>
              </a:ext>
            </a:extLst>
          </p:cNvPr>
          <p:cNvSpPr>
            <a:spLocks noGrp="1"/>
          </p:cNvSpPr>
          <p:nvPr>
            <p:ph type="ftr" sz="quarter" idx="11"/>
          </p:nvPr>
        </p:nvSpPr>
        <p:spPr>
          <a:xfrm>
            <a:off x="3276600" y="5802707"/>
            <a:ext cx="5562600" cy="272257"/>
          </a:xfrm>
        </p:spPr>
        <p:txBody>
          <a:bodyPr/>
          <a:lstStyle/>
          <a:p>
            <a:r>
              <a:rPr lang="en-US" dirty="0"/>
              <a:t>1 Points have been put into bins to increase readability and clarity</a:t>
            </a:r>
          </a:p>
        </p:txBody>
      </p:sp>
    </p:spTree>
    <p:extLst>
      <p:ext uri="{BB962C8B-B14F-4D97-AF65-F5344CB8AC3E}">
        <p14:creationId xmlns:p14="http://schemas.microsoft.com/office/powerpoint/2010/main" val="1978149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normAutofit fontScale="90000"/>
          </a:bodyPr>
          <a:lstStyle/>
          <a:p>
            <a:pPr algn="ctr"/>
            <a:r>
              <a:rPr lang="en-US" dirty="0">
                <a:latin typeface="Palatino" pitchFamily="2" charset="77"/>
                <a:ea typeface="Palatino" pitchFamily="2" charset="77"/>
              </a:rPr>
              <a:t>Applied Market Forecasting Theories: Moving Average Convergence Divergence </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endParaRPr lang="en-US" altLang="en-US" sz="2000" dirty="0"/>
          </a:p>
          <a:p>
            <a:pPr marL="0" indent="0">
              <a:buNone/>
            </a:pPr>
            <a:endParaRPr lang="en-US" altLang="en-US" sz="2000" dirty="0"/>
          </a:p>
          <a:p>
            <a:pPr marL="0" indent="0">
              <a:buNone/>
            </a:pPr>
            <a:r>
              <a:rPr lang="en-US" altLang="en-US" sz="2000" dirty="0"/>
              <a:t>	 The ‘hot hand theory’</a:t>
            </a:r>
            <a:r>
              <a:rPr lang="en-US" altLang="en-US" sz="2000" baseline="30000" dirty="0"/>
              <a:t>1</a:t>
            </a:r>
            <a:r>
              <a:rPr lang="en-US" altLang="en-US" sz="2000" dirty="0"/>
              <a:t> states that if a player recently did well in the most recent last event, they would perform well in the next. For example if a hockey player scored a goal with a shot, then their next shot would be more likely to also be a goal.  In this case the concept was to improve upon this by using an idea from financial analysis, Moving Average Convergence Divergence (MACD). </a:t>
            </a:r>
          </a:p>
          <a:p>
            <a:pPr marL="0" indent="0">
              <a:buNone/>
            </a:pPr>
            <a:r>
              <a:rPr lang="en-US" altLang="en-US" sz="2000" dirty="0"/>
              <a:t>	MACD originated an indicator to reveal changes in direction or momentum in a stock price. Here the intent is for the MACD to act as an indicator of changes in direction in the important values Time on Ice or Fenwick. These features correlate strongly with overall performance, therefore an improvement in them would identify players who are undervalued as well as predict positive movement in future games.</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7</a:t>
            </a:r>
          </a:p>
        </p:txBody>
      </p:sp>
      <p:sp>
        <p:nvSpPr>
          <p:cNvPr id="15" name="Footer Placeholder 14">
            <a:extLst>
              <a:ext uri="{FF2B5EF4-FFF2-40B4-BE49-F238E27FC236}">
                <a16:creationId xmlns:a16="http://schemas.microsoft.com/office/drawing/2014/main" id="{F19685FA-6FC7-3347-93B6-B397D60BA131}"/>
              </a:ext>
            </a:extLst>
          </p:cNvPr>
          <p:cNvSpPr>
            <a:spLocks noGrp="1"/>
          </p:cNvSpPr>
          <p:nvPr>
            <p:ph type="ftr" sz="quarter" idx="11"/>
          </p:nvPr>
        </p:nvSpPr>
        <p:spPr>
          <a:xfrm>
            <a:off x="4038600" y="5811838"/>
            <a:ext cx="4114800" cy="365125"/>
          </a:xfrm>
        </p:spPr>
        <p:txBody>
          <a:bodyPr/>
          <a:lstStyle/>
          <a:p>
            <a:r>
              <a:rPr lang="en-US" dirty="0"/>
              <a:t>1 https://</a:t>
            </a:r>
            <a:r>
              <a:rPr lang="en-US" dirty="0" err="1"/>
              <a:t>en.wikipedia.org</a:t>
            </a:r>
            <a:r>
              <a:rPr lang="en-US" dirty="0"/>
              <a:t>/wiki/</a:t>
            </a:r>
            <a:r>
              <a:rPr lang="en-US" dirty="0" err="1"/>
              <a:t>Hot_hand</a:t>
            </a:r>
            <a:r>
              <a:rPr lang="en-US" dirty="0"/>
              <a:t>
</a:t>
            </a:r>
          </a:p>
        </p:txBody>
      </p:sp>
    </p:spTree>
    <p:extLst>
      <p:ext uri="{BB962C8B-B14F-4D97-AF65-F5344CB8AC3E}">
        <p14:creationId xmlns:p14="http://schemas.microsoft.com/office/powerpoint/2010/main" val="732921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normAutofit fontScale="90000"/>
          </a:bodyPr>
          <a:lstStyle/>
          <a:p>
            <a:pPr algn="ctr"/>
            <a:r>
              <a:rPr lang="en-US" dirty="0">
                <a:latin typeface="Palatino" pitchFamily="2" charset="77"/>
                <a:ea typeface="Palatino" pitchFamily="2" charset="77"/>
              </a:rPr>
              <a:t>Applied Market Forecasting Theories: Moving Average Convergence Divergence </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endParaRPr lang="en-US" altLang="en-US" sz="2000" dirty="0"/>
          </a:p>
          <a:p>
            <a:pPr marL="0" indent="0">
              <a:buNone/>
            </a:pPr>
            <a:endParaRPr lang="en-US" altLang="en-US" sz="2000" dirty="0"/>
          </a:p>
          <a:p>
            <a:pPr marL="0" indent="0">
              <a:buNone/>
            </a:pPr>
            <a:r>
              <a:rPr lang="en-US" altLang="en-US" sz="2000" dirty="0"/>
              <a:t>	MACD is created by subtracting the larger of two averages of the same number to create a signal. Shown in the formula here, x bar is the sample mean of the feature over the number of games chosen.</a:t>
            </a:r>
          </a:p>
          <a:p>
            <a:pPr marL="0" indent="0">
              <a:buNone/>
            </a:pPr>
            <a:endParaRPr lang="en-US" altLang="en-US" sz="2000" dirty="0"/>
          </a:p>
          <a:p>
            <a:pPr marL="0" indent="0">
              <a:buNone/>
            </a:pPr>
            <a:r>
              <a:rPr lang="en-US" altLang="en-US" sz="2000" dirty="0"/>
              <a:t>	For example, with Time on Ice (TOI) we utilized the respective periods of the 5 and 20 previous games.  If the player averaged 12 minutes of TOI over the previous five games and 10 over the previous 20, this would make the player’s MACD +2. </a:t>
            </a:r>
          </a:p>
          <a:p>
            <a:pPr marL="0" indent="0">
              <a:buNone/>
            </a:pPr>
            <a:r>
              <a:rPr lang="en-US" altLang="en-US" sz="2000" dirty="0"/>
              <a:t>	If the MACD is a positive value that would be considered a ‘buy’ signal, if negative it would be a ’sell’ signal.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7</a:t>
            </a:r>
          </a:p>
        </p:txBody>
      </p:sp>
      <p:pic>
        <p:nvPicPr>
          <p:cNvPr id="13" name="Picture 12">
            <a:extLst>
              <a:ext uri="{FF2B5EF4-FFF2-40B4-BE49-F238E27FC236}">
                <a16:creationId xmlns:a16="http://schemas.microsoft.com/office/drawing/2014/main" id="{1B5D975E-B8BD-CE4C-8CD9-3A6AD023556A}"/>
              </a:ext>
            </a:extLst>
          </p:cNvPr>
          <p:cNvPicPr>
            <a:picLocks noChangeAspect="1"/>
          </p:cNvPicPr>
          <p:nvPr/>
        </p:nvPicPr>
        <p:blipFill>
          <a:blip r:embed="rId2"/>
          <a:stretch>
            <a:fillRect/>
          </a:stretch>
        </p:blipFill>
        <p:spPr>
          <a:xfrm>
            <a:off x="3969808" y="3562350"/>
            <a:ext cx="4252383" cy="260350"/>
          </a:xfrm>
          <a:prstGeom prst="rect">
            <a:avLst/>
          </a:prstGeom>
        </p:spPr>
      </p:pic>
    </p:spTree>
    <p:extLst>
      <p:ext uri="{BB962C8B-B14F-4D97-AF65-F5344CB8AC3E}">
        <p14:creationId xmlns:p14="http://schemas.microsoft.com/office/powerpoint/2010/main" val="40368255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12130</TotalTime>
  <Words>610</Words>
  <Application>Microsoft Macintosh PowerPoint</Application>
  <PresentationFormat>Widescreen</PresentationFormat>
  <Paragraphs>158</Paragraphs>
  <Slides>26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Palatino</vt:lpstr>
      <vt:lpstr>Tahoma</vt:lpstr>
      <vt:lpstr>Office Theme</vt:lpstr>
      <vt:lpstr>Capstone 2: Applied Machine Learning For Daily Fantasy Hockey</vt:lpstr>
      <vt:lpstr>Why Daily Fantasy Hockey?</vt:lpstr>
      <vt:lpstr>Data Collection</vt:lpstr>
      <vt:lpstr>Key Terms for Features</vt:lpstr>
      <vt:lpstr>Preprocessing And Primary Feature Gathering</vt:lpstr>
      <vt:lpstr>Data Exploration</vt:lpstr>
      <vt:lpstr>Data Exploration</vt:lpstr>
      <vt:lpstr>Applied Market Forecasting Theories: Moving Average Convergence Divergence </vt:lpstr>
      <vt:lpstr>Applied Market Forecasting Theories: Moving Average Convergence Divergence </vt:lpstr>
      <vt:lpstr>Applied Market Forecasting Theories: Moving Average Convergence </vt:lpstr>
      <vt:lpstr>Applied Market Forecasting Theories: Moving Average Convergence </vt:lpstr>
      <vt:lpstr>Applied Market Forecasting Theories: Moving Average Convergence </vt:lpstr>
      <vt:lpstr>Applied Market Forecasting Theories: Moving Average Convergence </vt:lpstr>
      <vt:lpstr>Applied Market Forecasting Theories: Analysis of Moving Average Convergence </vt:lpstr>
      <vt:lpstr>Model Building: Initial Failure</vt:lpstr>
      <vt:lpstr>Model Building: Initial Failure </vt:lpstr>
      <vt:lpstr>Model Building: Initial Failure </vt:lpstr>
      <vt:lpstr>Model Building: Initial Failure </vt:lpstr>
      <vt:lpstr>Model Building: Moderate Success</vt:lpstr>
      <vt:lpstr>Model Building: Moderate Success</vt:lpstr>
      <vt:lpstr>Application: Goals and Tools</vt:lpstr>
      <vt:lpstr>Naïve Application</vt:lpstr>
      <vt:lpstr>Non-Naïve Application</vt:lpstr>
      <vt:lpstr>Extensions</vt:lpstr>
      <vt:lpstr>Conclusions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Effective Fantasy Hockey Models: A Case Study</dc:title>
  <dc:creator>kenia ortiz</dc:creator>
  <cp:lastModifiedBy>kenia ortiz</cp:lastModifiedBy>
  <cp:revision>82</cp:revision>
  <dcterms:created xsi:type="dcterms:W3CDTF">2019-05-21T17:15:33Z</dcterms:created>
  <dcterms:modified xsi:type="dcterms:W3CDTF">2019-10-05T04:13:53Z</dcterms:modified>
</cp:coreProperties>
</file>